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9" r:id="rId5"/>
    <p:sldId id="261" r:id="rId6"/>
    <p:sldId id="268" r:id="rId7"/>
    <p:sldId id="271" r:id="rId8"/>
    <p:sldId id="267" r:id="rId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xon, Latoya" initials="DL" lastIdx="0" clrIdx="0">
    <p:extLst/>
  </p:cmAuthor>
  <p:cmAuthor id="2" name="Carpentier, Elizabeth" initials="CE" lastIdx="6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99"/>
    <a:srgbClr val="CCCCFF"/>
    <a:srgbClr val="FFFF00"/>
    <a:srgbClr val="E6B9B8"/>
    <a:srgbClr val="33CCFF"/>
    <a:srgbClr val="81D763"/>
    <a:srgbClr val="A9E494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62398" autoAdjust="0"/>
  </p:normalViewPr>
  <p:slideViewPr>
    <p:cSldViewPr>
      <p:cViewPr varScale="1">
        <p:scale>
          <a:sx n="72" d="100"/>
          <a:sy n="72" d="100"/>
        </p:scale>
        <p:origin x="23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Low-Performing Schools Demonstrating Improvement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Number of schools exiting bottom 5%</c:v>
                </c:pt>
                <c:pt idx="1">
                  <c:v>Number of school exiting bottom 10%</c:v>
                </c:pt>
                <c:pt idx="2">
                  <c:v>Number of schools remaining in the bottom 5%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32</c:v>
                </c:pt>
                <c:pt idx="1">
                  <c:v>29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45-49AA-9A60-2B4563A2A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31588440"/>
        <c:axId val="-2131594680"/>
      </c:barChart>
      <c:catAx>
        <c:axId val="-2131588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1594680"/>
        <c:crosses val="autoZero"/>
        <c:auto val="1"/>
        <c:lblAlgn val="ctr"/>
        <c:lblOffset val="100"/>
        <c:noMultiLvlLbl val="0"/>
      </c:catAx>
      <c:valAx>
        <c:axId val="-2131594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1588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DA3445-5798-4F82-912B-D1DD139DE88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112492-FC4A-434F-8249-BE4195E5FFE3}">
      <dgm:prSet phldrT="[Text]" custT="1"/>
      <dgm:spPr>
        <a:noFill/>
        <a:ln>
          <a:solidFill>
            <a:srgbClr val="000000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Low-Performing Schools in South Carolina</a:t>
          </a:r>
        </a:p>
        <a:p>
          <a:r>
            <a:rPr lang="en-US" sz="2000" b="1" dirty="0" smtClean="0">
              <a:solidFill>
                <a:schemeClr val="tx1"/>
              </a:solidFill>
            </a:rPr>
            <a:t>9.5%</a:t>
          </a:r>
          <a:endParaRPr lang="en-US" sz="2000" b="1" dirty="0">
            <a:solidFill>
              <a:schemeClr val="tx1"/>
            </a:solidFill>
          </a:endParaRPr>
        </a:p>
      </dgm:t>
    </dgm:pt>
    <dgm:pt modelId="{25DA126E-0C7F-4B95-B6F8-F0D180D207EE}" type="parTrans" cxnId="{8AA89A93-D753-499D-A5A9-4B3A7B9FCE7B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2D947D28-7BE7-4584-AE2A-14C7FF72F4BD}" type="sibTrans" cxnId="{8AA89A93-D753-499D-A5A9-4B3A7B9FCE7B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9BD9D0CB-9E6F-4B60-90B5-B289DE5A75CE}">
      <dgm:prSet phldrT="[Text]" custT="1"/>
      <dgm:spPr>
        <a:solidFill>
          <a:schemeClr val="bg1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sz="2000" b="1" smtClean="0">
              <a:solidFill>
                <a:schemeClr val="tx1"/>
              </a:solidFill>
            </a:rPr>
            <a:t>41 Comprehensive </a:t>
          </a:r>
          <a:r>
            <a:rPr lang="en-US" sz="2000" b="1" dirty="0" smtClean="0">
              <a:solidFill>
                <a:schemeClr val="tx1"/>
              </a:solidFill>
            </a:rPr>
            <a:t>Support &amp; Improvement Schools</a:t>
          </a:r>
          <a:endParaRPr lang="en-US" sz="2000" b="1" dirty="0">
            <a:solidFill>
              <a:schemeClr val="tx1"/>
            </a:solidFill>
          </a:endParaRPr>
        </a:p>
      </dgm:t>
    </dgm:pt>
    <dgm:pt modelId="{6197AAD2-38CA-4E4D-854F-7273C3679120}" type="parTrans" cxnId="{2F50EEE7-C54C-4DD0-8C39-B7FD6C532BBC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8C077197-7B11-4EA3-B25A-C7DF20869382}" type="sibTrans" cxnId="{2F50EEE7-C54C-4DD0-8C39-B7FD6C532BBC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353BE21F-462C-480B-8E67-64208B25C209}">
      <dgm:prSet phldrT="[Text]" custT="1"/>
      <dgm:spPr>
        <a:solidFill>
          <a:srgbClr val="FFFFFF"/>
        </a:solidFill>
        <a:ln>
          <a:solidFill>
            <a:srgbClr val="FFFF00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76</a:t>
          </a:r>
        </a:p>
        <a:p>
          <a:r>
            <a:rPr lang="en-US" sz="2000" b="1" dirty="0" smtClean="0">
              <a:solidFill>
                <a:schemeClr val="tx1"/>
              </a:solidFill>
            </a:rPr>
            <a:t>Priority </a:t>
          </a:r>
        </a:p>
        <a:p>
          <a:r>
            <a:rPr lang="en-US" sz="2000" b="1" dirty="0" smtClean="0">
              <a:solidFill>
                <a:schemeClr val="tx1"/>
              </a:solidFill>
            </a:rPr>
            <a:t>Schools</a:t>
          </a:r>
        </a:p>
        <a:p>
          <a:endParaRPr lang="en-US" sz="2000" b="1" dirty="0">
            <a:solidFill>
              <a:schemeClr val="tx1"/>
            </a:solidFill>
          </a:endParaRPr>
        </a:p>
      </dgm:t>
    </dgm:pt>
    <dgm:pt modelId="{EBFB1774-ED0F-4566-BA23-543BE09C7DF0}" type="parTrans" cxnId="{46EC9E25-7438-48DE-9605-C2ACEFE703C4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26163CC5-ACB0-44B0-B9F2-EBF5885E5A2A}" type="sibTrans" cxnId="{46EC9E25-7438-48DE-9605-C2ACEFE703C4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9C8FAA0D-A8CE-46C5-9AB3-B07542A30DF9}" type="pres">
      <dgm:prSet presAssocID="{4DDA3445-5798-4F82-912B-D1DD139DE8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FFD898F-A025-4E28-8753-9AC4AC59CF8E}" type="pres">
      <dgm:prSet presAssocID="{22112492-FC4A-434F-8249-BE4195E5FFE3}" presName="hierRoot1" presStyleCnt="0">
        <dgm:presLayoutVars>
          <dgm:hierBranch val="init"/>
        </dgm:presLayoutVars>
      </dgm:prSet>
      <dgm:spPr/>
    </dgm:pt>
    <dgm:pt modelId="{C0DE8C91-A35C-437E-81C5-773A2A95A4D5}" type="pres">
      <dgm:prSet presAssocID="{22112492-FC4A-434F-8249-BE4195E5FFE3}" presName="rootComposite1" presStyleCnt="0"/>
      <dgm:spPr/>
    </dgm:pt>
    <dgm:pt modelId="{65AC8B09-4E21-4522-A9BA-951BB9B473AE}" type="pres">
      <dgm:prSet presAssocID="{22112492-FC4A-434F-8249-BE4195E5FFE3}" presName="rootText1" presStyleLbl="node0" presStyleIdx="0" presStyleCnt="1" custScaleX="135098" custScaleY="235092" custLinFactNeighborX="-7849" custLinFactNeighborY="-2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FD4C87-25F6-40D4-8844-5D2EA7617CDF}" type="pres">
      <dgm:prSet presAssocID="{22112492-FC4A-434F-8249-BE4195E5FFE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AFD8DBB-05C1-4CFC-8A68-4C595618E098}" type="pres">
      <dgm:prSet presAssocID="{22112492-FC4A-434F-8249-BE4195E5FFE3}" presName="hierChild2" presStyleCnt="0"/>
      <dgm:spPr/>
    </dgm:pt>
    <dgm:pt modelId="{2CF9F991-790D-4ECB-9FF2-7B3FDEF23E4F}" type="pres">
      <dgm:prSet presAssocID="{6197AAD2-38CA-4E4D-854F-7273C3679120}" presName="Name37" presStyleLbl="parChTrans1D2" presStyleIdx="0" presStyleCnt="2"/>
      <dgm:spPr/>
      <dgm:t>
        <a:bodyPr/>
        <a:lstStyle/>
        <a:p>
          <a:endParaRPr lang="en-US"/>
        </a:p>
      </dgm:t>
    </dgm:pt>
    <dgm:pt modelId="{5127ABA3-02D5-400C-9201-A2DCBEB6E091}" type="pres">
      <dgm:prSet presAssocID="{9BD9D0CB-9E6F-4B60-90B5-B289DE5A75CE}" presName="hierRoot2" presStyleCnt="0">
        <dgm:presLayoutVars>
          <dgm:hierBranch val="init"/>
        </dgm:presLayoutVars>
      </dgm:prSet>
      <dgm:spPr/>
    </dgm:pt>
    <dgm:pt modelId="{EF4260A8-D539-4B31-BDE3-739B2DA746FE}" type="pres">
      <dgm:prSet presAssocID="{9BD9D0CB-9E6F-4B60-90B5-B289DE5A75CE}" presName="rootComposite" presStyleCnt="0"/>
      <dgm:spPr/>
    </dgm:pt>
    <dgm:pt modelId="{FD1BD462-0398-4647-A320-4B8E5FD85D3B}" type="pres">
      <dgm:prSet presAssocID="{9BD9D0CB-9E6F-4B60-90B5-B289DE5A75CE}" presName="rootText" presStyleLbl="node2" presStyleIdx="0" presStyleCnt="2" custScaleX="98155" custScaleY="2167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87C275-2976-44E6-944D-6CBEF9FE4D92}" type="pres">
      <dgm:prSet presAssocID="{9BD9D0CB-9E6F-4B60-90B5-B289DE5A75CE}" presName="rootConnector" presStyleLbl="node2" presStyleIdx="0" presStyleCnt="2"/>
      <dgm:spPr/>
      <dgm:t>
        <a:bodyPr/>
        <a:lstStyle/>
        <a:p>
          <a:endParaRPr lang="en-US"/>
        </a:p>
      </dgm:t>
    </dgm:pt>
    <dgm:pt modelId="{14CFAB83-910F-4689-A2DC-386B088269EB}" type="pres">
      <dgm:prSet presAssocID="{9BD9D0CB-9E6F-4B60-90B5-B289DE5A75CE}" presName="hierChild4" presStyleCnt="0"/>
      <dgm:spPr/>
    </dgm:pt>
    <dgm:pt modelId="{214C5EEE-9F92-47B6-B07D-078D2D93547C}" type="pres">
      <dgm:prSet presAssocID="{9BD9D0CB-9E6F-4B60-90B5-B289DE5A75CE}" presName="hierChild5" presStyleCnt="0"/>
      <dgm:spPr/>
    </dgm:pt>
    <dgm:pt modelId="{8D4BCDF9-9343-4296-B93D-147D721FEBDB}" type="pres">
      <dgm:prSet presAssocID="{EBFB1774-ED0F-4566-BA23-543BE09C7DF0}" presName="Name37" presStyleLbl="parChTrans1D2" presStyleIdx="1" presStyleCnt="2"/>
      <dgm:spPr/>
      <dgm:t>
        <a:bodyPr/>
        <a:lstStyle/>
        <a:p>
          <a:endParaRPr lang="en-US"/>
        </a:p>
      </dgm:t>
    </dgm:pt>
    <dgm:pt modelId="{8BD515B6-6E9A-44E4-BBD9-C33D8503CD1B}" type="pres">
      <dgm:prSet presAssocID="{353BE21F-462C-480B-8E67-64208B25C209}" presName="hierRoot2" presStyleCnt="0">
        <dgm:presLayoutVars>
          <dgm:hierBranch val="init"/>
        </dgm:presLayoutVars>
      </dgm:prSet>
      <dgm:spPr/>
    </dgm:pt>
    <dgm:pt modelId="{96BA8B22-B4CC-4ADA-82E7-CCEDB559D4AE}" type="pres">
      <dgm:prSet presAssocID="{353BE21F-462C-480B-8E67-64208B25C209}" presName="rootComposite" presStyleCnt="0"/>
      <dgm:spPr/>
    </dgm:pt>
    <dgm:pt modelId="{C4DDA831-7ED6-423C-BCAF-F32DDF808E4B}" type="pres">
      <dgm:prSet presAssocID="{353BE21F-462C-480B-8E67-64208B25C209}" presName="rootText" presStyleLbl="node2" presStyleIdx="1" presStyleCnt="2" custScaleX="111212" custScaleY="2210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021E8F-840F-499D-9D79-91754365BA30}" type="pres">
      <dgm:prSet presAssocID="{353BE21F-462C-480B-8E67-64208B25C209}" presName="rootConnector" presStyleLbl="node2" presStyleIdx="1" presStyleCnt="2"/>
      <dgm:spPr/>
      <dgm:t>
        <a:bodyPr/>
        <a:lstStyle/>
        <a:p>
          <a:endParaRPr lang="en-US"/>
        </a:p>
      </dgm:t>
    </dgm:pt>
    <dgm:pt modelId="{BBE70D93-EAD7-4FE6-850D-F575817ECDD8}" type="pres">
      <dgm:prSet presAssocID="{353BE21F-462C-480B-8E67-64208B25C209}" presName="hierChild4" presStyleCnt="0"/>
      <dgm:spPr/>
    </dgm:pt>
    <dgm:pt modelId="{A793D433-FEE4-4750-859E-434BE6138137}" type="pres">
      <dgm:prSet presAssocID="{353BE21F-462C-480B-8E67-64208B25C209}" presName="hierChild5" presStyleCnt="0"/>
      <dgm:spPr/>
    </dgm:pt>
    <dgm:pt modelId="{EDE6CCE9-8A17-48F8-BE0E-2887054EC1C8}" type="pres">
      <dgm:prSet presAssocID="{22112492-FC4A-434F-8249-BE4195E5FFE3}" presName="hierChild3" presStyleCnt="0"/>
      <dgm:spPr/>
    </dgm:pt>
  </dgm:ptLst>
  <dgm:cxnLst>
    <dgm:cxn modelId="{2F50EEE7-C54C-4DD0-8C39-B7FD6C532BBC}" srcId="{22112492-FC4A-434F-8249-BE4195E5FFE3}" destId="{9BD9D0CB-9E6F-4B60-90B5-B289DE5A75CE}" srcOrd="0" destOrd="0" parTransId="{6197AAD2-38CA-4E4D-854F-7273C3679120}" sibTransId="{8C077197-7B11-4EA3-B25A-C7DF20869382}"/>
    <dgm:cxn modelId="{33B43B1C-6AF0-BC44-A4FC-754360AF6351}" type="presOf" srcId="{9BD9D0CB-9E6F-4B60-90B5-B289DE5A75CE}" destId="{A387C275-2976-44E6-944D-6CBEF9FE4D92}" srcOrd="1" destOrd="0" presId="urn:microsoft.com/office/officeart/2005/8/layout/orgChart1"/>
    <dgm:cxn modelId="{013A45B3-8438-5B40-B6DA-89307B24FFA8}" type="presOf" srcId="{353BE21F-462C-480B-8E67-64208B25C209}" destId="{2F021E8F-840F-499D-9D79-91754365BA30}" srcOrd="1" destOrd="0" presId="urn:microsoft.com/office/officeart/2005/8/layout/orgChart1"/>
    <dgm:cxn modelId="{8AA89A93-D753-499D-A5A9-4B3A7B9FCE7B}" srcId="{4DDA3445-5798-4F82-912B-D1DD139DE88E}" destId="{22112492-FC4A-434F-8249-BE4195E5FFE3}" srcOrd="0" destOrd="0" parTransId="{25DA126E-0C7F-4B95-B6F8-F0D180D207EE}" sibTransId="{2D947D28-7BE7-4584-AE2A-14C7FF72F4BD}"/>
    <dgm:cxn modelId="{8CB4DB1F-6F8F-7D47-B38A-4E697DE36C65}" type="presOf" srcId="{6197AAD2-38CA-4E4D-854F-7273C3679120}" destId="{2CF9F991-790D-4ECB-9FF2-7B3FDEF23E4F}" srcOrd="0" destOrd="0" presId="urn:microsoft.com/office/officeart/2005/8/layout/orgChart1"/>
    <dgm:cxn modelId="{64926FBF-8A74-7D4F-BFE3-A1BAA485A7C9}" type="presOf" srcId="{EBFB1774-ED0F-4566-BA23-543BE09C7DF0}" destId="{8D4BCDF9-9343-4296-B93D-147D721FEBDB}" srcOrd="0" destOrd="0" presId="urn:microsoft.com/office/officeart/2005/8/layout/orgChart1"/>
    <dgm:cxn modelId="{46EC9E25-7438-48DE-9605-C2ACEFE703C4}" srcId="{22112492-FC4A-434F-8249-BE4195E5FFE3}" destId="{353BE21F-462C-480B-8E67-64208B25C209}" srcOrd="1" destOrd="0" parTransId="{EBFB1774-ED0F-4566-BA23-543BE09C7DF0}" sibTransId="{26163CC5-ACB0-44B0-B9F2-EBF5885E5A2A}"/>
    <dgm:cxn modelId="{13FB5748-7F8F-EE4D-BDC0-F27F3C303B6F}" type="presOf" srcId="{4DDA3445-5798-4F82-912B-D1DD139DE88E}" destId="{9C8FAA0D-A8CE-46C5-9AB3-B07542A30DF9}" srcOrd="0" destOrd="0" presId="urn:microsoft.com/office/officeart/2005/8/layout/orgChart1"/>
    <dgm:cxn modelId="{C74DCD2C-BE61-234F-BD6A-3215E05A0A58}" type="presOf" srcId="{22112492-FC4A-434F-8249-BE4195E5FFE3}" destId="{65AC8B09-4E21-4522-A9BA-951BB9B473AE}" srcOrd="0" destOrd="0" presId="urn:microsoft.com/office/officeart/2005/8/layout/orgChart1"/>
    <dgm:cxn modelId="{DF5A63EA-360C-754E-89C6-59FC24109D8C}" type="presOf" srcId="{9BD9D0CB-9E6F-4B60-90B5-B289DE5A75CE}" destId="{FD1BD462-0398-4647-A320-4B8E5FD85D3B}" srcOrd="0" destOrd="0" presId="urn:microsoft.com/office/officeart/2005/8/layout/orgChart1"/>
    <dgm:cxn modelId="{D36E3A69-5611-EB4C-8A6B-BE7E6A5CA499}" type="presOf" srcId="{353BE21F-462C-480B-8E67-64208B25C209}" destId="{C4DDA831-7ED6-423C-BCAF-F32DDF808E4B}" srcOrd="0" destOrd="0" presId="urn:microsoft.com/office/officeart/2005/8/layout/orgChart1"/>
    <dgm:cxn modelId="{0E771C1D-A35C-3C4F-97A6-F119A80128FE}" type="presOf" srcId="{22112492-FC4A-434F-8249-BE4195E5FFE3}" destId="{90FD4C87-25F6-40D4-8844-5D2EA7617CDF}" srcOrd="1" destOrd="0" presId="urn:microsoft.com/office/officeart/2005/8/layout/orgChart1"/>
    <dgm:cxn modelId="{BC8992A7-67DC-1A41-811B-2E6DEF193332}" type="presParOf" srcId="{9C8FAA0D-A8CE-46C5-9AB3-B07542A30DF9}" destId="{CFFD898F-A025-4E28-8753-9AC4AC59CF8E}" srcOrd="0" destOrd="0" presId="urn:microsoft.com/office/officeart/2005/8/layout/orgChart1"/>
    <dgm:cxn modelId="{D83082B3-04CD-9E4D-8D4A-FDBF102BC5AE}" type="presParOf" srcId="{CFFD898F-A025-4E28-8753-9AC4AC59CF8E}" destId="{C0DE8C91-A35C-437E-81C5-773A2A95A4D5}" srcOrd="0" destOrd="0" presId="urn:microsoft.com/office/officeart/2005/8/layout/orgChart1"/>
    <dgm:cxn modelId="{37BA4E6E-5ADD-8746-BC6B-14D9AFEB151C}" type="presParOf" srcId="{C0DE8C91-A35C-437E-81C5-773A2A95A4D5}" destId="{65AC8B09-4E21-4522-A9BA-951BB9B473AE}" srcOrd="0" destOrd="0" presId="urn:microsoft.com/office/officeart/2005/8/layout/orgChart1"/>
    <dgm:cxn modelId="{4B3E0665-1759-8D4D-A6C9-57B62486F9E9}" type="presParOf" srcId="{C0DE8C91-A35C-437E-81C5-773A2A95A4D5}" destId="{90FD4C87-25F6-40D4-8844-5D2EA7617CDF}" srcOrd="1" destOrd="0" presId="urn:microsoft.com/office/officeart/2005/8/layout/orgChart1"/>
    <dgm:cxn modelId="{43FA51B7-B7BF-CC43-BFD5-4018EF80CB73}" type="presParOf" srcId="{CFFD898F-A025-4E28-8753-9AC4AC59CF8E}" destId="{BAFD8DBB-05C1-4CFC-8A68-4C595618E098}" srcOrd="1" destOrd="0" presId="urn:microsoft.com/office/officeart/2005/8/layout/orgChart1"/>
    <dgm:cxn modelId="{7C4B7769-2597-6F4A-A8E9-8FA782E496D9}" type="presParOf" srcId="{BAFD8DBB-05C1-4CFC-8A68-4C595618E098}" destId="{2CF9F991-790D-4ECB-9FF2-7B3FDEF23E4F}" srcOrd="0" destOrd="0" presId="urn:microsoft.com/office/officeart/2005/8/layout/orgChart1"/>
    <dgm:cxn modelId="{296E7D23-C755-714C-842D-AD11C4CFE0D1}" type="presParOf" srcId="{BAFD8DBB-05C1-4CFC-8A68-4C595618E098}" destId="{5127ABA3-02D5-400C-9201-A2DCBEB6E091}" srcOrd="1" destOrd="0" presId="urn:microsoft.com/office/officeart/2005/8/layout/orgChart1"/>
    <dgm:cxn modelId="{7C850B7B-5674-754F-9418-120F96313238}" type="presParOf" srcId="{5127ABA3-02D5-400C-9201-A2DCBEB6E091}" destId="{EF4260A8-D539-4B31-BDE3-739B2DA746FE}" srcOrd="0" destOrd="0" presId="urn:microsoft.com/office/officeart/2005/8/layout/orgChart1"/>
    <dgm:cxn modelId="{5EB407B9-87E7-AD41-98E9-6035BA1D8AB5}" type="presParOf" srcId="{EF4260A8-D539-4B31-BDE3-739B2DA746FE}" destId="{FD1BD462-0398-4647-A320-4B8E5FD85D3B}" srcOrd="0" destOrd="0" presId="urn:microsoft.com/office/officeart/2005/8/layout/orgChart1"/>
    <dgm:cxn modelId="{18806B5A-4BDF-6A47-8C8F-2299443EA295}" type="presParOf" srcId="{EF4260A8-D539-4B31-BDE3-739B2DA746FE}" destId="{A387C275-2976-44E6-944D-6CBEF9FE4D92}" srcOrd="1" destOrd="0" presId="urn:microsoft.com/office/officeart/2005/8/layout/orgChart1"/>
    <dgm:cxn modelId="{579A21BA-F732-7741-A13E-F0C8BCD3A83B}" type="presParOf" srcId="{5127ABA3-02D5-400C-9201-A2DCBEB6E091}" destId="{14CFAB83-910F-4689-A2DC-386B088269EB}" srcOrd="1" destOrd="0" presId="urn:microsoft.com/office/officeart/2005/8/layout/orgChart1"/>
    <dgm:cxn modelId="{F133AF6B-27C6-0A49-BA96-82876989C5DA}" type="presParOf" srcId="{5127ABA3-02D5-400C-9201-A2DCBEB6E091}" destId="{214C5EEE-9F92-47B6-B07D-078D2D93547C}" srcOrd="2" destOrd="0" presId="urn:microsoft.com/office/officeart/2005/8/layout/orgChart1"/>
    <dgm:cxn modelId="{F0F5A287-14BB-5347-9022-749059C52CE2}" type="presParOf" srcId="{BAFD8DBB-05C1-4CFC-8A68-4C595618E098}" destId="{8D4BCDF9-9343-4296-B93D-147D721FEBDB}" srcOrd="2" destOrd="0" presId="urn:microsoft.com/office/officeart/2005/8/layout/orgChart1"/>
    <dgm:cxn modelId="{41071051-E32B-CD47-ADE2-A349C451ACC6}" type="presParOf" srcId="{BAFD8DBB-05C1-4CFC-8A68-4C595618E098}" destId="{8BD515B6-6E9A-44E4-BBD9-C33D8503CD1B}" srcOrd="3" destOrd="0" presId="urn:microsoft.com/office/officeart/2005/8/layout/orgChart1"/>
    <dgm:cxn modelId="{C9C16A48-0CE3-B14A-A60C-0696AE6D9CA1}" type="presParOf" srcId="{8BD515B6-6E9A-44E4-BBD9-C33D8503CD1B}" destId="{96BA8B22-B4CC-4ADA-82E7-CCEDB559D4AE}" srcOrd="0" destOrd="0" presId="urn:microsoft.com/office/officeart/2005/8/layout/orgChart1"/>
    <dgm:cxn modelId="{3302517E-9ECC-F84E-8627-024726ECC9DD}" type="presParOf" srcId="{96BA8B22-B4CC-4ADA-82E7-CCEDB559D4AE}" destId="{C4DDA831-7ED6-423C-BCAF-F32DDF808E4B}" srcOrd="0" destOrd="0" presId="urn:microsoft.com/office/officeart/2005/8/layout/orgChart1"/>
    <dgm:cxn modelId="{9B9D7B71-BD81-A349-9283-3CE27825494A}" type="presParOf" srcId="{96BA8B22-B4CC-4ADA-82E7-CCEDB559D4AE}" destId="{2F021E8F-840F-499D-9D79-91754365BA30}" srcOrd="1" destOrd="0" presId="urn:microsoft.com/office/officeart/2005/8/layout/orgChart1"/>
    <dgm:cxn modelId="{4E485704-A7B0-914F-979E-0D7F32A767B3}" type="presParOf" srcId="{8BD515B6-6E9A-44E4-BBD9-C33D8503CD1B}" destId="{BBE70D93-EAD7-4FE6-850D-F575817ECDD8}" srcOrd="1" destOrd="0" presId="urn:microsoft.com/office/officeart/2005/8/layout/orgChart1"/>
    <dgm:cxn modelId="{3A9C0498-F644-0C4F-9602-E12CDC03FCBC}" type="presParOf" srcId="{8BD515B6-6E9A-44E4-BBD9-C33D8503CD1B}" destId="{A793D433-FEE4-4750-859E-434BE6138137}" srcOrd="2" destOrd="0" presId="urn:microsoft.com/office/officeart/2005/8/layout/orgChart1"/>
    <dgm:cxn modelId="{0BB8913F-3FBA-9F4D-B773-40C4A79A9A6C}" type="presParOf" srcId="{CFFD898F-A025-4E28-8753-9AC4AC59CF8E}" destId="{EDE6CCE9-8A17-48F8-BE0E-2887054EC1C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DA3445-5798-4F82-912B-D1DD139DE88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112492-FC4A-434F-8249-BE4195E5FFE3}">
      <dgm:prSet phldrT="[Text]" custT="1"/>
      <dgm:spPr>
        <a:noFill/>
        <a:ln>
          <a:solidFill>
            <a:srgbClr val="000000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Schools with </a:t>
          </a:r>
        </a:p>
        <a:p>
          <a:r>
            <a:rPr lang="en-US" sz="2000" b="1" dirty="0" smtClean="0">
              <a:solidFill>
                <a:schemeClr val="tx1"/>
              </a:solidFill>
            </a:rPr>
            <a:t>Low-Performing Subgroups South Carolina</a:t>
          </a:r>
        </a:p>
        <a:p>
          <a:r>
            <a:rPr lang="en-US" sz="2000" b="1" dirty="0" smtClean="0">
              <a:solidFill>
                <a:schemeClr val="tx1"/>
              </a:solidFill>
            </a:rPr>
            <a:t>36.8%</a:t>
          </a:r>
          <a:endParaRPr lang="en-US" sz="2000" b="1" dirty="0">
            <a:solidFill>
              <a:schemeClr val="tx1"/>
            </a:solidFill>
          </a:endParaRPr>
        </a:p>
      </dgm:t>
    </dgm:pt>
    <dgm:pt modelId="{25DA126E-0C7F-4B95-B6F8-F0D180D207EE}" type="parTrans" cxnId="{8AA89A93-D753-499D-A5A9-4B3A7B9FCE7B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2D947D28-7BE7-4584-AE2A-14C7FF72F4BD}" type="sibTrans" cxnId="{8AA89A93-D753-499D-A5A9-4B3A7B9FCE7B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9BD9D0CB-9E6F-4B60-90B5-B289DE5A75CE}">
      <dgm:prSet phldrT="[Text]" custT="1"/>
      <dgm:spPr>
        <a:solidFill>
          <a:srgbClr val="FFFFFF"/>
        </a:solidFill>
        <a:ln>
          <a:solidFill>
            <a:srgbClr val="CCFFCC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206</a:t>
          </a:r>
        </a:p>
        <a:p>
          <a:r>
            <a:rPr lang="en-US" sz="2000" b="1" dirty="0" smtClean="0">
              <a:solidFill>
                <a:schemeClr val="tx1"/>
              </a:solidFill>
            </a:rPr>
            <a:t>ATSI</a:t>
          </a:r>
        </a:p>
        <a:p>
          <a:r>
            <a:rPr lang="en-US" sz="2000" b="1" dirty="0" smtClean="0">
              <a:solidFill>
                <a:schemeClr val="tx1"/>
              </a:solidFill>
            </a:rPr>
            <a:t>Additional Targeted Support &amp; Improvement</a:t>
          </a:r>
          <a:endParaRPr lang="en-US" sz="2000" b="1" dirty="0">
            <a:solidFill>
              <a:schemeClr val="tx1"/>
            </a:solidFill>
          </a:endParaRPr>
        </a:p>
      </dgm:t>
    </dgm:pt>
    <dgm:pt modelId="{6197AAD2-38CA-4E4D-854F-7273C3679120}" type="parTrans" cxnId="{2F50EEE7-C54C-4DD0-8C39-B7FD6C532BBC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8C077197-7B11-4EA3-B25A-C7DF20869382}" type="sibTrans" cxnId="{2F50EEE7-C54C-4DD0-8C39-B7FD6C532BBC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353BE21F-462C-480B-8E67-64208B25C209}">
      <dgm:prSet phldrT="[Text]" custT="1"/>
      <dgm:spPr>
        <a:solidFill>
          <a:srgbClr val="FFFFFF"/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247</a:t>
          </a:r>
        </a:p>
        <a:p>
          <a:r>
            <a:rPr lang="en-US" sz="2000" b="1" dirty="0" smtClean="0">
              <a:solidFill>
                <a:schemeClr val="tx1"/>
              </a:solidFill>
            </a:rPr>
            <a:t>TSI</a:t>
          </a:r>
        </a:p>
        <a:p>
          <a:r>
            <a:rPr lang="en-US" sz="2000" b="1" dirty="0" smtClean="0">
              <a:solidFill>
                <a:schemeClr val="tx1"/>
              </a:solidFill>
            </a:rPr>
            <a:t>Targeted Support and Improvement</a:t>
          </a:r>
        </a:p>
        <a:p>
          <a:endParaRPr lang="en-US" sz="2000" b="1" dirty="0">
            <a:solidFill>
              <a:schemeClr val="tx1"/>
            </a:solidFill>
          </a:endParaRPr>
        </a:p>
      </dgm:t>
    </dgm:pt>
    <dgm:pt modelId="{EBFB1774-ED0F-4566-BA23-543BE09C7DF0}" type="parTrans" cxnId="{46EC9E25-7438-48DE-9605-C2ACEFE703C4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26163CC5-ACB0-44B0-B9F2-EBF5885E5A2A}" type="sibTrans" cxnId="{46EC9E25-7438-48DE-9605-C2ACEFE703C4}">
      <dgm:prSet/>
      <dgm:spPr/>
      <dgm:t>
        <a:bodyPr/>
        <a:lstStyle/>
        <a:p>
          <a:endParaRPr lang="en-US" sz="2800" b="1">
            <a:solidFill>
              <a:schemeClr val="tx1"/>
            </a:solidFill>
          </a:endParaRPr>
        </a:p>
      </dgm:t>
    </dgm:pt>
    <dgm:pt modelId="{9C8FAA0D-A8CE-46C5-9AB3-B07542A30DF9}" type="pres">
      <dgm:prSet presAssocID="{4DDA3445-5798-4F82-912B-D1DD139DE8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FFD898F-A025-4E28-8753-9AC4AC59CF8E}" type="pres">
      <dgm:prSet presAssocID="{22112492-FC4A-434F-8249-BE4195E5FFE3}" presName="hierRoot1" presStyleCnt="0">
        <dgm:presLayoutVars>
          <dgm:hierBranch val="init"/>
        </dgm:presLayoutVars>
      </dgm:prSet>
      <dgm:spPr/>
    </dgm:pt>
    <dgm:pt modelId="{C0DE8C91-A35C-437E-81C5-773A2A95A4D5}" type="pres">
      <dgm:prSet presAssocID="{22112492-FC4A-434F-8249-BE4195E5FFE3}" presName="rootComposite1" presStyleCnt="0"/>
      <dgm:spPr/>
    </dgm:pt>
    <dgm:pt modelId="{65AC8B09-4E21-4522-A9BA-951BB9B473AE}" type="pres">
      <dgm:prSet presAssocID="{22112492-FC4A-434F-8249-BE4195E5FFE3}" presName="rootText1" presStyleLbl="node0" presStyleIdx="0" presStyleCnt="1" custScaleX="179452" custScaleY="274221" custLinFactNeighborX="-7849" custLinFactNeighborY="-2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FD4C87-25F6-40D4-8844-5D2EA7617CDF}" type="pres">
      <dgm:prSet presAssocID="{22112492-FC4A-434F-8249-BE4195E5FFE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AFD8DBB-05C1-4CFC-8A68-4C595618E098}" type="pres">
      <dgm:prSet presAssocID="{22112492-FC4A-434F-8249-BE4195E5FFE3}" presName="hierChild2" presStyleCnt="0"/>
      <dgm:spPr/>
    </dgm:pt>
    <dgm:pt modelId="{2CF9F991-790D-4ECB-9FF2-7B3FDEF23E4F}" type="pres">
      <dgm:prSet presAssocID="{6197AAD2-38CA-4E4D-854F-7273C3679120}" presName="Name37" presStyleLbl="parChTrans1D2" presStyleIdx="0" presStyleCnt="2"/>
      <dgm:spPr/>
      <dgm:t>
        <a:bodyPr/>
        <a:lstStyle/>
        <a:p>
          <a:endParaRPr lang="en-US"/>
        </a:p>
      </dgm:t>
    </dgm:pt>
    <dgm:pt modelId="{5127ABA3-02D5-400C-9201-A2DCBEB6E091}" type="pres">
      <dgm:prSet presAssocID="{9BD9D0CB-9E6F-4B60-90B5-B289DE5A75CE}" presName="hierRoot2" presStyleCnt="0">
        <dgm:presLayoutVars>
          <dgm:hierBranch val="init"/>
        </dgm:presLayoutVars>
      </dgm:prSet>
      <dgm:spPr/>
    </dgm:pt>
    <dgm:pt modelId="{EF4260A8-D539-4B31-BDE3-739B2DA746FE}" type="pres">
      <dgm:prSet presAssocID="{9BD9D0CB-9E6F-4B60-90B5-B289DE5A75CE}" presName="rootComposite" presStyleCnt="0"/>
      <dgm:spPr/>
    </dgm:pt>
    <dgm:pt modelId="{FD1BD462-0398-4647-A320-4B8E5FD85D3B}" type="pres">
      <dgm:prSet presAssocID="{9BD9D0CB-9E6F-4B60-90B5-B289DE5A75CE}" presName="rootText" presStyleLbl="node2" presStyleIdx="0" presStyleCnt="2" custScaleX="109902" custScaleY="307039" custLinFactNeighborX="12939" custLinFactNeighborY="131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87C275-2976-44E6-944D-6CBEF9FE4D92}" type="pres">
      <dgm:prSet presAssocID="{9BD9D0CB-9E6F-4B60-90B5-B289DE5A75CE}" presName="rootConnector" presStyleLbl="node2" presStyleIdx="0" presStyleCnt="2"/>
      <dgm:spPr/>
      <dgm:t>
        <a:bodyPr/>
        <a:lstStyle/>
        <a:p>
          <a:endParaRPr lang="en-US"/>
        </a:p>
      </dgm:t>
    </dgm:pt>
    <dgm:pt modelId="{14CFAB83-910F-4689-A2DC-386B088269EB}" type="pres">
      <dgm:prSet presAssocID="{9BD9D0CB-9E6F-4B60-90B5-B289DE5A75CE}" presName="hierChild4" presStyleCnt="0"/>
      <dgm:spPr/>
    </dgm:pt>
    <dgm:pt modelId="{214C5EEE-9F92-47B6-B07D-078D2D93547C}" type="pres">
      <dgm:prSet presAssocID="{9BD9D0CB-9E6F-4B60-90B5-B289DE5A75CE}" presName="hierChild5" presStyleCnt="0"/>
      <dgm:spPr/>
    </dgm:pt>
    <dgm:pt modelId="{8D4BCDF9-9343-4296-B93D-147D721FEBDB}" type="pres">
      <dgm:prSet presAssocID="{EBFB1774-ED0F-4566-BA23-543BE09C7DF0}" presName="Name37" presStyleLbl="parChTrans1D2" presStyleIdx="1" presStyleCnt="2"/>
      <dgm:spPr/>
      <dgm:t>
        <a:bodyPr/>
        <a:lstStyle/>
        <a:p>
          <a:endParaRPr lang="en-US"/>
        </a:p>
      </dgm:t>
    </dgm:pt>
    <dgm:pt modelId="{8BD515B6-6E9A-44E4-BBD9-C33D8503CD1B}" type="pres">
      <dgm:prSet presAssocID="{353BE21F-462C-480B-8E67-64208B25C209}" presName="hierRoot2" presStyleCnt="0">
        <dgm:presLayoutVars>
          <dgm:hierBranch val="init"/>
        </dgm:presLayoutVars>
      </dgm:prSet>
      <dgm:spPr/>
    </dgm:pt>
    <dgm:pt modelId="{96BA8B22-B4CC-4ADA-82E7-CCEDB559D4AE}" type="pres">
      <dgm:prSet presAssocID="{353BE21F-462C-480B-8E67-64208B25C209}" presName="rootComposite" presStyleCnt="0"/>
      <dgm:spPr/>
    </dgm:pt>
    <dgm:pt modelId="{C4DDA831-7ED6-423C-BCAF-F32DDF808E4B}" type="pres">
      <dgm:prSet presAssocID="{353BE21F-462C-480B-8E67-64208B25C209}" presName="rootText" presStyleLbl="node2" presStyleIdx="1" presStyleCnt="2" custScaleX="111212" custScaleY="3033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021E8F-840F-499D-9D79-91754365BA30}" type="pres">
      <dgm:prSet presAssocID="{353BE21F-462C-480B-8E67-64208B25C209}" presName="rootConnector" presStyleLbl="node2" presStyleIdx="1" presStyleCnt="2"/>
      <dgm:spPr/>
      <dgm:t>
        <a:bodyPr/>
        <a:lstStyle/>
        <a:p>
          <a:endParaRPr lang="en-US"/>
        </a:p>
      </dgm:t>
    </dgm:pt>
    <dgm:pt modelId="{BBE70D93-EAD7-4FE6-850D-F575817ECDD8}" type="pres">
      <dgm:prSet presAssocID="{353BE21F-462C-480B-8E67-64208B25C209}" presName="hierChild4" presStyleCnt="0"/>
      <dgm:spPr/>
    </dgm:pt>
    <dgm:pt modelId="{A793D433-FEE4-4750-859E-434BE6138137}" type="pres">
      <dgm:prSet presAssocID="{353BE21F-462C-480B-8E67-64208B25C209}" presName="hierChild5" presStyleCnt="0"/>
      <dgm:spPr/>
    </dgm:pt>
    <dgm:pt modelId="{EDE6CCE9-8A17-48F8-BE0E-2887054EC1C8}" type="pres">
      <dgm:prSet presAssocID="{22112492-FC4A-434F-8249-BE4195E5FFE3}" presName="hierChild3" presStyleCnt="0"/>
      <dgm:spPr/>
    </dgm:pt>
  </dgm:ptLst>
  <dgm:cxnLst>
    <dgm:cxn modelId="{2F50EEE7-C54C-4DD0-8C39-B7FD6C532BBC}" srcId="{22112492-FC4A-434F-8249-BE4195E5FFE3}" destId="{9BD9D0CB-9E6F-4B60-90B5-B289DE5A75CE}" srcOrd="0" destOrd="0" parTransId="{6197AAD2-38CA-4E4D-854F-7273C3679120}" sibTransId="{8C077197-7B11-4EA3-B25A-C7DF20869382}"/>
    <dgm:cxn modelId="{9FD03376-7EC4-124B-A881-3965F922C596}" type="presOf" srcId="{22112492-FC4A-434F-8249-BE4195E5FFE3}" destId="{65AC8B09-4E21-4522-A9BA-951BB9B473AE}" srcOrd="0" destOrd="0" presId="urn:microsoft.com/office/officeart/2005/8/layout/orgChart1"/>
    <dgm:cxn modelId="{8AA89A93-D753-499D-A5A9-4B3A7B9FCE7B}" srcId="{4DDA3445-5798-4F82-912B-D1DD139DE88E}" destId="{22112492-FC4A-434F-8249-BE4195E5FFE3}" srcOrd="0" destOrd="0" parTransId="{25DA126E-0C7F-4B95-B6F8-F0D180D207EE}" sibTransId="{2D947D28-7BE7-4584-AE2A-14C7FF72F4BD}"/>
    <dgm:cxn modelId="{46EC9E25-7438-48DE-9605-C2ACEFE703C4}" srcId="{22112492-FC4A-434F-8249-BE4195E5FFE3}" destId="{353BE21F-462C-480B-8E67-64208B25C209}" srcOrd="1" destOrd="0" parTransId="{EBFB1774-ED0F-4566-BA23-543BE09C7DF0}" sibTransId="{26163CC5-ACB0-44B0-B9F2-EBF5885E5A2A}"/>
    <dgm:cxn modelId="{B00774AE-42D8-4848-BE67-B5B82405BCB6}" type="presOf" srcId="{22112492-FC4A-434F-8249-BE4195E5FFE3}" destId="{90FD4C87-25F6-40D4-8844-5D2EA7617CDF}" srcOrd="1" destOrd="0" presId="urn:microsoft.com/office/officeart/2005/8/layout/orgChart1"/>
    <dgm:cxn modelId="{C1455D67-5D85-D64C-8158-EE753A3C494E}" type="presOf" srcId="{EBFB1774-ED0F-4566-BA23-543BE09C7DF0}" destId="{8D4BCDF9-9343-4296-B93D-147D721FEBDB}" srcOrd="0" destOrd="0" presId="urn:microsoft.com/office/officeart/2005/8/layout/orgChart1"/>
    <dgm:cxn modelId="{14B7B49D-230B-FE45-BA8E-E4DB9B746DF8}" type="presOf" srcId="{4DDA3445-5798-4F82-912B-D1DD139DE88E}" destId="{9C8FAA0D-A8CE-46C5-9AB3-B07542A30DF9}" srcOrd="0" destOrd="0" presId="urn:microsoft.com/office/officeart/2005/8/layout/orgChart1"/>
    <dgm:cxn modelId="{28031621-4CA3-5140-8585-664AEA7A6EB2}" type="presOf" srcId="{9BD9D0CB-9E6F-4B60-90B5-B289DE5A75CE}" destId="{FD1BD462-0398-4647-A320-4B8E5FD85D3B}" srcOrd="0" destOrd="0" presId="urn:microsoft.com/office/officeart/2005/8/layout/orgChart1"/>
    <dgm:cxn modelId="{5195C70A-FCD7-5D4F-9856-F9F1515C6D84}" type="presOf" srcId="{6197AAD2-38CA-4E4D-854F-7273C3679120}" destId="{2CF9F991-790D-4ECB-9FF2-7B3FDEF23E4F}" srcOrd="0" destOrd="0" presId="urn:microsoft.com/office/officeart/2005/8/layout/orgChart1"/>
    <dgm:cxn modelId="{C51B1023-1124-4941-9E3B-86942E733E07}" type="presOf" srcId="{353BE21F-462C-480B-8E67-64208B25C209}" destId="{C4DDA831-7ED6-423C-BCAF-F32DDF808E4B}" srcOrd="0" destOrd="0" presId="urn:microsoft.com/office/officeart/2005/8/layout/orgChart1"/>
    <dgm:cxn modelId="{86B920DE-7FDC-0940-92CB-8D96C456C6C8}" type="presOf" srcId="{9BD9D0CB-9E6F-4B60-90B5-B289DE5A75CE}" destId="{A387C275-2976-44E6-944D-6CBEF9FE4D92}" srcOrd="1" destOrd="0" presId="urn:microsoft.com/office/officeart/2005/8/layout/orgChart1"/>
    <dgm:cxn modelId="{3E3E69F1-51B5-A642-BBE0-6F5DC7E141F3}" type="presOf" srcId="{353BE21F-462C-480B-8E67-64208B25C209}" destId="{2F021E8F-840F-499D-9D79-91754365BA30}" srcOrd="1" destOrd="0" presId="urn:microsoft.com/office/officeart/2005/8/layout/orgChart1"/>
    <dgm:cxn modelId="{B2F2A1ED-D0BF-6A46-9597-A2B81BE7DADF}" type="presParOf" srcId="{9C8FAA0D-A8CE-46C5-9AB3-B07542A30DF9}" destId="{CFFD898F-A025-4E28-8753-9AC4AC59CF8E}" srcOrd="0" destOrd="0" presId="urn:microsoft.com/office/officeart/2005/8/layout/orgChart1"/>
    <dgm:cxn modelId="{664F98EC-1A9F-AD46-B3BF-2B6BF0688807}" type="presParOf" srcId="{CFFD898F-A025-4E28-8753-9AC4AC59CF8E}" destId="{C0DE8C91-A35C-437E-81C5-773A2A95A4D5}" srcOrd="0" destOrd="0" presId="urn:microsoft.com/office/officeart/2005/8/layout/orgChart1"/>
    <dgm:cxn modelId="{31A10089-3598-0946-8B69-CEA366114AA0}" type="presParOf" srcId="{C0DE8C91-A35C-437E-81C5-773A2A95A4D5}" destId="{65AC8B09-4E21-4522-A9BA-951BB9B473AE}" srcOrd="0" destOrd="0" presId="urn:microsoft.com/office/officeart/2005/8/layout/orgChart1"/>
    <dgm:cxn modelId="{7346A2ED-05FC-2A4D-9724-A85038875D7F}" type="presParOf" srcId="{C0DE8C91-A35C-437E-81C5-773A2A95A4D5}" destId="{90FD4C87-25F6-40D4-8844-5D2EA7617CDF}" srcOrd="1" destOrd="0" presId="urn:microsoft.com/office/officeart/2005/8/layout/orgChart1"/>
    <dgm:cxn modelId="{C5EF50F4-FEB0-C545-BFA4-67EEE6E092B1}" type="presParOf" srcId="{CFFD898F-A025-4E28-8753-9AC4AC59CF8E}" destId="{BAFD8DBB-05C1-4CFC-8A68-4C595618E098}" srcOrd="1" destOrd="0" presId="urn:microsoft.com/office/officeart/2005/8/layout/orgChart1"/>
    <dgm:cxn modelId="{D408629A-6221-C748-924B-18448B73A86C}" type="presParOf" srcId="{BAFD8DBB-05C1-4CFC-8A68-4C595618E098}" destId="{2CF9F991-790D-4ECB-9FF2-7B3FDEF23E4F}" srcOrd="0" destOrd="0" presId="urn:microsoft.com/office/officeart/2005/8/layout/orgChart1"/>
    <dgm:cxn modelId="{9E9168EC-53E4-F34F-B2F9-FADA0BEFAE76}" type="presParOf" srcId="{BAFD8DBB-05C1-4CFC-8A68-4C595618E098}" destId="{5127ABA3-02D5-400C-9201-A2DCBEB6E091}" srcOrd="1" destOrd="0" presId="urn:microsoft.com/office/officeart/2005/8/layout/orgChart1"/>
    <dgm:cxn modelId="{2F2EC705-3EC1-0540-8B49-5BE3DD98D899}" type="presParOf" srcId="{5127ABA3-02D5-400C-9201-A2DCBEB6E091}" destId="{EF4260A8-D539-4B31-BDE3-739B2DA746FE}" srcOrd="0" destOrd="0" presId="urn:microsoft.com/office/officeart/2005/8/layout/orgChart1"/>
    <dgm:cxn modelId="{5A5CF0AD-D40D-3043-843F-82108FD5C129}" type="presParOf" srcId="{EF4260A8-D539-4B31-BDE3-739B2DA746FE}" destId="{FD1BD462-0398-4647-A320-4B8E5FD85D3B}" srcOrd="0" destOrd="0" presId="urn:microsoft.com/office/officeart/2005/8/layout/orgChart1"/>
    <dgm:cxn modelId="{398BCAA1-39E0-224C-BA38-9D44CF3C31A8}" type="presParOf" srcId="{EF4260A8-D539-4B31-BDE3-739B2DA746FE}" destId="{A387C275-2976-44E6-944D-6CBEF9FE4D92}" srcOrd="1" destOrd="0" presId="urn:microsoft.com/office/officeart/2005/8/layout/orgChart1"/>
    <dgm:cxn modelId="{377F0B01-F0FC-524C-B63A-3D057B83962A}" type="presParOf" srcId="{5127ABA3-02D5-400C-9201-A2DCBEB6E091}" destId="{14CFAB83-910F-4689-A2DC-386B088269EB}" srcOrd="1" destOrd="0" presId="urn:microsoft.com/office/officeart/2005/8/layout/orgChart1"/>
    <dgm:cxn modelId="{49CE7732-FE39-044E-A0CD-494551C9D2E4}" type="presParOf" srcId="{5127ABA3-02D5-400C-9201-A2DCBEB6E091}" destId="{214C5EEE-9F92-47B6-B07D-078D2D93547C}" srcOrd="2" destOrd="0" presId="urn:microsoft.com/office/officeart/2005/8/layout/orgChart1"/>
    <dgm:cxn modelId="{23656EE4-72D6-2A49-9501-FCCFC3F9D99F}" type="presParOf" srcId="{BAFD8DBB-05C1-4CFC-8A68-4C595618E098}" destId="{8D4BCDF9-9343-4296-B93D-147D721FEBDB}" srcOrd="2" destOrd="0" presId="urn:microsoft.com/office/officeart/2005/8/layout/orgChart1"/>
    <dgm:cxn modelId="{1A251421-1196-8746-A070-65136D6A8F34}" type="presParOf" srcId="{BAFD8DBB-05C1-4CFC-8A68-4C595618E098}" destId="{8BD515B6-6E9A-44E4-BBD9-C33D8503CD1B}" srcOrd="3" destOrd="0" presId="urn:microsoft.com/office/officeart/2005/8/layout/orgChart1"/>
    <dgm:cxn modelId="{974E49B1-78AF-8147-96FB-E865FDDC51AA}" type="presParOf" srcId="{8BD515B6-6E9A-44E4-BBD9-C33D8503CD1B}" destId="{96BA8B22-B4CC-4ADA-82E7-CCEDB559D4AE}" srcOrd="0" destOrd="0" presId="urn:microsoft.com/office/officeart/2005/8/layout/orgChart1"/>
    <dgm:cxn modelId="{57F8B1DE-7082-6945-A005-4306115AE701}" type="presParOf" srcId="{96BA8B22-B4CC-4ADA-82E7-CCEDB559D4AE}" destId="{C4DDA831-7ED6-423C-BCAF-F32DDF808E4B}" srcOrd="0" destOrd="0" presId="urn:microsoft.com/office/officeart/2005/8/layout/orgChart1"/>
    <dgm:cxn modelId="{5925187C-81E7-9443-B3D7-C67E496C5B24}" type="presParOf" srcId="{96BA8B22-B4CC-4ADA-82E7-CCEDB559D4AE}" destId="{2F021E8F-840F-499D-9D79-91754365BA30}" srcOrd="1" destOrd="0" presId="urn:microsoft.com/office/officeart/2005/8/layout/orgChart1"/>
    <dgm:cxn modelId="{6502DD7B-A173-EF46-B177-6BE5E2BEFEF9}" type="presParOf" srcId="{8BD515B6-6E9A-44E4-BBD9-C33D8503CD1B}" destId="{BBE70D93-EAD7-4FE6-850D-F575817ECDD8}" srcOrd="1" destOrd="0" presId="urn:microsoft.com/office/officeart/2005/8/layout/orgChart1"/>
    <dgm:cxn modelId="{B7554938-3388-F746-A6CC-15B61FF96C2C}" type="presParOf" srcId="{8BD515B6-6E9A-44E4-BBD9-C33D8503CD1B}" destId="{A793D433-FEE4-4750-859E-434BE6138137}" srcOrd="2" destOrd="0" presId="urn:microsoft.com/office/officeart/2005/8/layout/orgChart1"/>
    <dgm:cxn modelId="{0C9E484B-9FBE-C548-B8D6-F8FF7A9B7917}" type="presParOf" srcId="{CFFD898F-A025-4E28-8753-9AC4AC59CF8E}" destId="{EDE6CCE9-8A17-48F8-BE0E-2887054EC1C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BCDF9-9343-4296-B93D-147D721FEBDB}">
      <dsp:nvSpPr>
        <dsp:cNvPr id="0" name=""/>
        <dsp:cNvSpPr/>
      </dsp:nvSpPr>
      <dsp:spPr>
        <a:xfrm>
          <a:off x="1961679" y="2099972"/>
          <a:ext cx="1204065" cy="377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663"/>
              </a:lnTo>
              <a:lnTo>
                <a:pt x="1204065" y="189663"/>
              </a:lnTo>
              <a:lnTo>
                <a:pt x="1204065" y="3771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9F991-790D-4ECB-9FF2-7B3FDEF23E4F}">
      <dsp:nvSpPr>
        <dsp:cNvPr id="0" name=""/>
        <dsp:cNvSpPr/>
      </dsp:nvSpPr>
      <dsp:spPr>
        <a:xfrm>
          <a:off x="921357" y="2099972"/>
          <a:ext cx="1040321" cy="377167"/>
        </a:xfrm>
        <a:custGeom>
          <a:avLst/>
          <a:gdLst/>
          <a:ahLst/>
          <a:cxnLst/>
          <a:rect l="0" t="0" r="0" b="0"/>
          <a:pathLst>
            <a:path>
              <a:moveTo>
                <a:pt x="1040321" y="0"/>
              </a:moveTo>
              <a:lnTo>
                <a:pt x="1040321" y="189663"/>
              </a:lnTo>
              <a:lnTo>
                <a:pt x="0" y="189663"/>
              </a:lnTo>
              <a:lnTo>
                <a:pt x="0" y="3771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C8B09-4E21-4522-A9BA-951BB9B473AE}">
      <dsp:nvSpPr>
        <dsp:cNvPr id="0" name=""/>
        <dsp:cNvSpPr/>
      </dsp:nvSpPr>
      <dsp:spPr>
        <a:xfrm>
          <a:off x="755426" y="900"/>
          <a:ext cx="2412505" cy="2099071"/>
        </a:xfrm>
        <a:prstGeom prst="rect">
          <a:avLst/>
        </a:prstGeom>
        <a:noFill/>
        <a:ln w="25400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Low-Performing Schools in South Carolina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9.5%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755426" y="900"/>
        <a:ext cx="2412505" cy="2099071"/>
      </dsp:txXfrm>
    </dsp:sp>
    <dsp:sp modelId="{FD1BD462-0398-4647-A320-4B8E5FD85D3B}">
      <dsp:nvSpPr>
        <dsp:cNvPr id="0" name=""/>
        <dsp:cNvSpPr/>
      </dsp:nvSpPr>
      <dsp:spPr>
        <a:xfrm>
          <a:off x="44958" y="2477139"/>
          <a:ext cx="1752798" cy="1935060"/>
        </a:xfrm>
        <a:prstGeom prst="rect">
          <a:avLst/>
        </a:prstGeom>
        <a:solidFill>
          <a:schemeClr val="bg1"/>
        </a:solidFill>
        <a:ln w="25400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chemeClr val="tx1"/>
              </a:solidFill>
            </a:rPr>
            <a:t>41 Comprehensive </a:t>
          </a:r>
          <a:r>
            <a:rPr lang="en-US" sz="2000" b="1" kern="1200" dirty="0" smtClean="0">
              <a:solidFill>
                <a:schemeClr val="tx1"/>
              </a:solidFill>
            </a:rPr>
            <a:t>Support &amp; Improvement Schools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44958" y="2477139"/>
        <a:ext cx="1752798" cy="1935060"/>
      </dsp:txXfrm>
    </dsp:sp>
    <dsp:sp modelId="{C4DDA831-7ED6-423C-BCAF-F32DDF808E4B}">
      <dsp:nvSpPr>
        <dsp:cNvPr id="0" name=""/>
        <dsp:cNvSpPr/>
      </dsp:nvSpPr>
      <dsp:spPr>
        <a:xfrm>
          <a:off x="2172763" y="2477139"/>
          <a:ext cx="1985962" cy="1973971"/>
        </a:xfrm>
        <a:prstGeom prst="rect">
          <a:avLst/>
        </a:prstGeom>
        <a:solidFill>
          <a:srgbClr val="FFFFFF"/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76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Priority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Schools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chemeClr val="tx1"/>
            </a:solidFill>
          </a:endParaRPr>
        </a:p>
      </dsp:txBody>
      <dsp:txXfrm>
        <a:off x="2172763" y="2477139"/>
        <a:ext cx="1985962" cy="19739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BCDF9-9343-4296-B93D-147D721FEBDB}">
      <dsp:nvSpPr>
        <dsp:cNvPr id="0" name=""/>
        <dsp:cNvSpPr/>
      </dsp:nvSpPr>
      <dsp:spPr>
        <a:xfrm>
          <a:off x="1989671" y="1959458"/>
          <a:ext cx="1047537" cy="300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375"/>
              </a:lnTo>
              <a:lnTo>
                <a:pt x="1047537" y="150375"/>
              </a:lnTo>
              <a:lnTo>
                <a:pt x="1047537" y="3004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9F991-790D-4ECB-9FF2-7B3FDEF23E4F}">
      <dsp:nvSpPr>
        <dsp:cNvPr id="0" name=""/>
        <dsp:cNvSpPr/>
      </dsp:nvSpPr>
      <dsp:spPr>
        <a:xfrm>
          <a:off x="1342028" y="1959458"/>
          <a:ext cx="647643" cy="300751"/>
        </a:xfrm>
        <a:custGeom>
          <a:avLst/>
          <a:gdLst/>
          <a:ahLst/>
          <a:cxnLst/>
          <a:rect l="0" t="0" r="0" b="0"/>
          <a:pathLst>
            <a:path>
              <a:moveTo>
                <a:pt x="647643" y="0"/>
              </a:moveTo>
              <a:lnTo>
                <a:pt x="647643" y="150695"/>
              </a:lnTo>
              <a:lnTo>
                <a:pt x="0" y="150695"/>
              </a:lnTo>
              <a:lnTo>
                <a:pt x="0" y="300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C8B09-4E21-4522-A9BA-951BB9B473AE}">
      <dsp:nvSpPr>
        <dsp:cNvPr id="0" name=""/>
        <dsp:cNvSpPr/>
      </dsp:nvSpPr>
      <dsp:spPr>
        <a:xfrm>
          <a:off x="707389" y="0"/>
          <a:ext cx="2564565" cy="1959458"/>
        </a:xfrm>
        <a:prstGeom prst="rect">
          <a:avLst/>
        </a:prstGeom>
        <a:noFill/>
        <a:ln w="25400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Schools with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Low-Performing Subgroups South Carolina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36.8%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707389" y="0"/>
        <a:ext cx="2564565" cy="1959458"/>
      </dsp:txXfrm>
    </dsp:sp>
    <dsp:sp modelId="{FD1BD462-0398-4647-A320-4B8E5FD85D3B}">
      <dsp:nvSpPr>
        <dsp:cNvPr id="0" name=""/>
        <dsp:cNvSpPr/>
      </dsp:nvSpPr>
      <dsp:spPr>
        <a:xfrm>
          <a:off x="556718" y="2260210"/>
          <a:ext cx="1570619" cy="2193961"/>
        </a:xfrm>
        <a:prstGeom prst="rect">
          <a:avLst/>
        </a:prstGeom>
        <a:solidFill>
          <a:srgbClr val="FFFFFF"/>
        </a:solidFill>
        <a:ln w="25400" cap="flat" cmpd="sng" algn="ctr">
          <a:solidFill>
            <a:srgbClr val="CCFF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206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ATSI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Additional Targeted Support &amp; Improvement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556718" y="2260210"/>
        <a:ext cx="1570619" cy="2193961"/>
      </dsp:txXfrm>
    </dsp:sp>
    <dsp:sp modelId="{C4DDA831-7ED6-423C-BCAF-F32DDF808E4B}">
      <dsp:nvSpPr>
        <dsp:cNvPr id="0" name=""/>
        <dsp:cNvSpPr/>
      </dsp:nvSpPr>
      <dsp:spPr>
        <a:xfrm>
          <a:off x="2242538" y="2259891"/>
          <a:ext cx="1589340" cy="2167608"/>
        </a:xfrm>
        <a:prstGeom prst="rect">
          <a:avLst/>
        </a:prstGeom>
        <a:solidFill>
          <a:srgbClr val="FFFFFF"/>
        </a:solidFill>
        <a:ln w="25400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247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TSI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Targeted Support and Improvement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chemeClr val="tx1"/>
            </a:solidFill>
          </a:endParaRPr>
        </a:p>
      </dsp:txBody>
      <dsp:txXfrm>
        <a:off x="2242538" y="2259891"/>
        <a:ext cx="1589340" cy="2167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238" cy="466725"/>
          </a:xfrm>
          <a:prstGeom prst="rect">
            <a:avLst/>
          </a:prstGeom>
        </p:spPr>
        <p:txBody>
          <a:bodyPr vert="horz" lIns="91434" tIns="45716" rIns="91434" bIns="4571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6" y="1"/>
            <a:ext cx="3043238" cy="466725"/>
          </a:xfrm>
          <a:prstGeom prst="rect">
            <a:avLst/>
          </a:prstGeom>
        </p:spPr>
        <p:txBody>
          <a:bodyPr vert="horz" lIns="91434" tIns="45716" rIns="91434" bIns="45716" rtlCol="0"/>
          <a:lstStyle>
            <a:lvl1pPr algn="r">
              <a:defRPr sz="1200"/>
            </a:lvl1pPr>
          </a:lstStyle>
          <a:p>
            <a:fld id="{0F75099B-1D84-4463-9935-A356500C6E57}" type="datetimeFigureOut">
              <a:rPr lang="en-US" smtClean="0"/>
              <a:t>7/8/2019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76"/>
            <a:ext cx="3043238" cy="466725"/>
          </a:xfrm>
          <a:prstGeom prst="rect">
            <a:avLst/>
          </a:prstGeom>
        </p:spPr>
        <p:txBody>
          <a:bodyPr vert="horz" lIns="91434" tIns="45716" rIns="91434" bIns="4571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6" y="8842376"/>
            <a:ext cx="3043238" cy="466725"/>
          </a:xfrm>
          <a:prstGeom prst="rect">
            <a:avLst/>
          </a:prstGeom>
        </p:spPr>
        <p:txBody>
          <a:bodyPr vert="horz" lIns="91434" tIns="45716" rIns="91434" bIns="45716" rtlCol="0" anchor="b"/>
          <a:lstStyle>
            <a:lvl1pPr algn="r">
              <a:defRPr sz="1200"/>
            </a:lvl1pPr>
          </a:lstStyle>
          <a:p>
            <a:fld id="{8D0F7E21-E851-46A4-8696-8C3E60A0DF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158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6"/>
          </a:xfrm>
          <a:prstGeom prst="rect">
            <a:avLst/>
          </a:prstGeom>
        </p:spPr>
        <p:txBody>
          <a:bodyPr vert="horz" lIns="93318" tIns="46658" rIns="93318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6"/>
          </a:xfrm>
          <a:prstGeom prst="rect">
            <a:avLst/>
          </a:prstGeom>
        </p:spPr>
        <p:txBody>
          <a:bodyPr vert="horz" lIns="93318" tIns="46658" rIns="93318" bIns="46658" rtlCol="0"/>
          <a:lstStyle>
            <a:lvl1pPr algn="r">
              <a:defRPr sz="1200"/>
            </a:lvl1pPr>
          </a:lstStyle>
          <a:p>
            <a:fld id="{BD38154B-932C-4FD3-BD14-C7A290362D8B}" type="datetimeFigureOut">
              <a:rPr lang="en-US" smtClean="0"/>
              <a:t>7/8/2019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8" tIns="46658" rIns="93318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6"/>
          </a:xfrm>
          <a:prstGeom prst="rect">
            <a:avLst/>
          </a:prstGeom>
        </p:spPr>
        <p:txBody>
          <a:bodyPr vert="horz" lIns="93318" tIns="46658" rIns="93318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5456"/>
          </a:xfrm>
          <a:prstGeom prst="rect">
            <a:avLst/>
          </a:prstGeom>
        </p:spPr>
        <p:txBody>
          <a:bodyPr vert="horz" lIns="93318" tIns="46658" rIns="93318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5456"/>
          </a:xfrm>
          <a:prstGeom prst="rect">
            <a:avLst/>
          </a:prstGeom>
        </p:spPr>
        <p:txBody>
          <a:bodyPr vert="horz" lIns="93318" tIns="46658" rIns="93318" bIns="46658" rtlCol="0" anchor="b"/>
          <a:lstStyle>
            <a:lvl1pPr algn="r">
              <a:defRPr sz="1200"/>
            </a:lvl1pPr>
          </a:lstStyle>
          <a:p>
            <a:fld id="{7761CE79-9BD5-4D0B-B18C-31B3DC0547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91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967BD-BF4A-469F-ADE1-578C2741E635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642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1CE79-9BD5-4D0B-B18C-31B3DC05475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151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1CE79-9BD5-4D0B-B18C-31B3DC05475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27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1CE79-9BD5-4D0B-B18C-31B3DC05475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2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1CE79-9BD5-4D0B-B18C-31B3DC05475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95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endParaRPr lang="en-US" dirty="0" smtClean="0"/>
          </a:p>
          <a:p>
            <a:r>
              <a:rPr lang="en-US" dirty="0" smtClean="0"/>
              <a:t>CSI-41 school;</a:t>
            </a:r>
            <a:r>
              <a:rPr lang="en-US" baseline="0" dirty="0" smtClean="0"/>
              <a:t> 3% of all schools in the state; 38 unsatisfactory</a:t>
            </a:r>
          </a:p>
          <a:p>
            <a:r>
              <a:rPr lang="en-US" baseline="0" dirty="0" smtClean="0"/>
              <a:t>Priority-76 schools; 6% of all schools in the state; 41 unsatisfactory, 35 below average</a:t>
            </a:r>
          </a:p>
          <a:p>
            <a:r>
              <a:rPr lang="en-US" baseline="0" dirty="0" smtClean="0"/>
              <a:t>ATSI-206 schools; 16% of all schools in the state; 163 unsatisfactory, 21 below average; </a:t>
            </a:r>
            <a:r>
              <a:rPr lang="en-US" baseline="0" smtClean="0"/>
              <a:t>22 average</a:t>
            </a:r>
            <a:endParaRPr lang="en-US" baseline="0" dirty="0" smtClean="0"/>
          </a:p>
          <a:p>
            <a:r>
              <a:rPr lang="en-US" baseline="0" dirty="0" smtClean="0"/>
              <a:t>TSI-245 schools; 19% of all schools in the state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813BA-B149-4AA8-BC82-0060E69BC8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3 schools moved from the bottom 5% to the bottom 10% in the state</a:t>
            </a:r>
          </a:p>
          <a:p>
            <a:pPr lvl="2"/>
            <a:r>
              <a:rPr lang="en-US" dirty="0" smtClean="0"/>
              <a:t>Allendale County Schools-</a:t>
            </a:r>
          </a:p>
          <a:p>
            <a:pPr lvl="3"/>
            <a:r>
              <a:rPr lang="en-US" dirty="0" smtClean="0"/>
              <a:t>Allendale Fairfax High School</a:t>
            </a:r>
          </a:p>
          <a:p>
            <a:pPr lvl="2"/>
            <a:r>
              <a:rPr lang="en-US" dirty="0" smtClean="0"/>
              <a:t>Cherokee County Schools-</a:t>
            </a:r>
          </a:p>
          <a:p>
            <a:pPr lvl="3"/>
            <a:r>
              <a:rPr lang="en-US" dirty="0" smtClean="0"/>
              <a:t>Mary </a:t>
            </a:r>
            <a:r>
              <a:rPr lang="en-US" dirty="0" err="1" smtClean="0"/>
              <a:t>Bramlett</a:t>
            </a:r>
            <a:r>
              <a:rPr lang="en-US" dirty="0" smtClean="0"/>
              <a:t> Elementary</a:t>
            </a:r>
          </a:p>
          <a:p>
            <a:pPr lvl="2"/>
            <a:r>
              <a:rPr lang="en-US" dirty="0" smtClean="0"/>
              <a:t>Jasper County Schools-</a:t>
            </a:r>
          </a:p>
          <a:p>
            <a:pPr lvl="3"/>
            <a:r>
              <a:rPr lang="en-US" dirty="0" err="1" smtClean="0"/>
              <a:t>Hardeevillle</a:t>
            </a:r>
            <a:r>
              <a:rPr lang="en-US" dirty="0" smtClean="0"/>
              <a:t> Elementary School</a:t>
            </a:r>
          </a:p>
          <a:p>
            <a:pPr marL="914400" lvl="2" indent="0">
              <a:buNone/>
            </a:pPr>
            <a:endParaRPr lang="en-US" sz="3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6 schools returned to the CSI list (bottom 5% performance overall)</a:t>
            </a:r>
          </a:p>
          <a:p>
            <a:pPr lvl="2"/>
            <a:r>
              <a:rPr lang="en-US" dirty="0" smtClean="0"/>
              <a:t>Aiken County Public School District</a:t>
            </a:r>
          </a:p>
          <a:p>
            <a:pPr lvl="3"/>
            <a:r>
              <a:rPr lang="en-US" dirty="0" smtClean="0"/>
              <a:t>Lloyd Kennedy Charter School</a:t>
            </a:r>
          </a:p>
          <a:p>
            <a:pPr lvl="2"/>
            <a:r>
              <a:rPr lang="en-US" dirty="0" smtClean="0"/>
              <a:t>Charleston County School District</a:t>
            </a:r>
          </a:p>
          <a:p>
            <a:pPr lvl="3"/>
            <a:r>
              <a:rPr lang="en-US" dirty="0" smtClean="0"/>
              <a:t>Greg Mathis Charter High School</a:t>
            </a:r>
          </a:p>
          <a:p>
            <a:pPr lvl="3"/>
            <a:r>
              <a:rPr lang="en-US" dirty="0" smtClean="0"/>
              <a:t>Edmund Burns Elementary School</a:t>
            </a:r>
          </a:p>
          <a:p>
            <a:pPr lvl="3"/>
            <a:r>
              <a:rPr lang="en-US" dirty="0" smtClean="0"/>
              <a:t>North Charleston Elementary School</a:t>
            </a:r>
          </a:p>
          <a:p>
            <a:pPr lvl="3"/>
            <a:r>
              <a:rPr lang="en-US" dirty="0" smtClean="0"/>
              <a:t>North Charleston High School</a:t>
            </a:r>
          </a:p>
          <a:p>
            <a:pPr lvl="2"/>
            <a:r>
              <a:rPr lang="en-US" dirty="0" smtClean="0"/>
              <a:t>Lee County School District</a:t>
            </a:r>
          </a:p>
          <a:p>
            <a:pPr lvl="3"/>
            <a:r>
              <a:rPr lang="en-US" dirty="0" smtClean="0"/>
              <a:t>Bishopville Primary School at Dennis</a:t>
            </a:r>
          </a:p>
          <a:p>
            <a:pPr marL="0" lvl="0" indent="0">
              <a:buNone/>
            </a:pPr>
            <a:endParaRPr lang="en-US" sz="3200" dirty="0" smtClean="0"/>
          </a:p>
          <a:p>
            <a:pPr lvl="2"/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South Carolina Department of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91D14C-FD63-4621-8F63-9ECEE9A5DED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5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1CE79-9BD5-4D0B-B18C-31B3DC05475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63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921707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0" y="6191249"/>
            <a:ext cx="73914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498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23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865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51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258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256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542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52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298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635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520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02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Accountability and Low-Performing Schools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John Payne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Deputy Superintendent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Latoya Dixon, Ph.D.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Director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98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81"/>
    </mc:Choice>
    <mc:Fallback xmlns="">
      <p:transition spd="slow" advTm="1138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66800" y="990600"/>
            <a:ext cx="7239000" cy="1977464"/>
          </a:xfrm>
          <a:prstGeom prst="rect">
            <a:avLst/>
          </a:prstGeom>
          <a:ln w="6350">
            <a:solidFill>
              <a:srgbClr val="FFFFFF"/>
            </a:solidFill>
          </a:ln>
        </p:spPr>
        <p:txBody>
          <a:bodyPr vert="horz" wrap="square" lIns="0" tIns="78105" rIns="0" bIns="0" rtlCol="0">
            <a:spAutoFit/>
          </a:bodyPr>
          <a:lstStyle/>
          <a:p>
            <a:pPr marL="483234" marR="322580">
              <a:spcBef>
                <a:spcPts val="615"/>
              </a:spcBef>
            </a:pPr>
            <a:r>
              <a:rPr spc="5" dirty="0">
                <a:solidFill>
                  <a:srgbClr val="404040"/>
                </a:solidFill>
                <a:latin typeface="Tahoma"/>
                <a:cs typeface="Tahoma"/>
              </a:rPr>
              <a:t>ESSA</a:t>
            </a:r>
            <a:r>
              <a:rPr spc="-1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10" dirty="0">
                <a:solidFill>
                  <a:srgbClr val="404040"/>
                </a:solidFill>
                <a:latin typeface="Tahoma"/>
                <a:cs typeface="Tahoma"/>
              </a:rPr>
              <a:t>requires</a:t>
            </a:r>
            <a:r>
              <a:rPr spc="-1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dirty="0">
                <a:solidFill>
                  <a:srgbClr val="404040"/>
                </a:solidFill>
                <a:latin typeface="Tahoma"/>
                <a:cs typeface="Tahoma"/>
              </a:rPr>
              <a:t>states</a:t>
            </a:r>
            <a:r>
              <a:rPr spc="-13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25" dirty="0">
                <a:solidFill>
                  <a:srgbClr val="404040"/>
                </a:solidFill>
                <a:latin typeface="Tahoma"/>
                <a:cs typeface="Tahoma"/>
              </a:rPr>
              <a:t>to</a:t>
            </a:r>
            <a:r>
              <a:rPr spc="-14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-10" dirty="0">
                <a:solidFill>
                  <a:srgbClr val="404040"/>
                </a:solidFill>
                <a:latin typeface="Tahoma"/>
                <a:cs typeface="Tahoma"/>
              </a:rPr>
              <a:t>use</a:t>
            </a:r>
            <a:r>
              <a:rPr spc="-14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-25" dirty="0">
                <a:solidFill>
                  <a:srgbClr val="404040"/>
                </a:solidFill>
                <a:latin typeface="Tahoma"/>
                <a:cs typeface="Tahoma"/>
              </a:rPr>
              <a:t>a</a:t>
            </a:r>
            <a:r>
              <a:rPr spc="-1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dirty="0">
                <a:solidFill>
                  <a:srgbClr val="404040"/>
                </a:solidFill>
                <a:latin typeface="Tahoma"/>
                <a:cs typeface="Tahoma"/>
              </a:rPr>
              <a:t>set</a:t>
            </a:r>
            <a:r>
              <a:rPr spc="-1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10" dirty="0">
                <a:solidFill>
                  <a:srgbClr val="404040"/>
                </a:solidFill>
                <a:latin typeface="Tahoma"/>
                <a:cs typeface="Tahoma"/>
              </a:rPr>
              <a:t>of</a:t>
            </a:r>
            <a:r>
              <a:rPr spc="-1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10" dirty="0">
                <a:solidFill>
                  <a:srgbClr val="404040"/>
                </a:solidFill>
                <a:latin typeface="Tahoma"/>
                <a:cs typeface="Tahoma"/>
              </a:rPr>
              <a:t>indicators</a:t>
            </a:r>
            <a:r>
              <a:rPr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25" dirty="0">
                <a:solidFill>
                  <a:srgbClr val="404040"/>
                </a:solidFill>
                <a:latin typeface="Tahoma"/>
                <a:cs typeface="Tahoma"/>
              </a:rPr>
              <a:t>to</a:t>
            </a:r>
            <a:r>
              <a:rPr spc="-14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-5" dirty="0">
                <a:solidFill>
                  <a:srgbClr val="404040"/>
                </a:solidFill>
                <a:latin typeface="Tahoma"/>
                <a:cs typeface="Tahoma"/>
              </a:rPr>
              <a:t>measure</a:t>
            </a:r>
            <a:r>
              <a:rPr spc="-1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5" dirty="0">
                <a:solidFill>
                  <a:srgbClr val="404040"/>
                </a:solidFill>
                <a:latin typeface="Tahoma"/>
                <a:cs typeface="Tahoma"/>
              </a:rPr>
              <a:t>the</a:t>
            </a:r>
            <a:r>
              <a:rPr spc="-14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dirty="0">
                <a:solidFill>
                  <a:srgbClr val="404040"/>
                </a:solidFill>
                <a:latin typeface="Tahoma"/>
                <a:cs typeface="Tahoma"/>
              </a:rPr>
              <a:t>performance</a:t>
            </a:r>
            <a:r>
              <a:rPr spc="-1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10" dirty="0">
                <a:solidFill>
                  <a:srgbClr val="404040"/>
                </a:solidFill>
                <a:latin typeface="Tahoma"/>
                <a:cs typeface="Tahoma"/>
              </a:rPr>
              <a:t>of</a:t>
            </a:r>
            <a:r>
              <a:rPr spc="-1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5" dirty="0">
                <a:solidFill>
                  <a:srgbClr val="404040"/>
                </a:solidFill>
                <a:latin typeface="Tahoma"/>
                <a:cs typeface="Tahoma"/>
              </a:rPr>
              <a:t>all</a:t>
            </a:r>
            <a:r>
              <a:rPr spc="-1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pc="-10" dirty="0" smtClean="0">
                <a:solidFill>
                  <a:srgbClr val="404040"/>
                </a:solidFill>
                <a:latin typeface="Tahoma"/>
                <a:cs typeface="Tahoma"/>
              </a:rPr>
              <a:t>schools</a:t>
            </a:r>
            <a:r>
              <a:rPr lang="en-US" spc="-10" dirty="0" smtClean="0">
                <a:solidFill>
                  <a:srgbClr val="404040"/>
                </a:solidFill>
                <a:latin typeface="Tahoma"/>
                <a:cs typeface="Tahoma"/>
              </a:rPr>
              <a:t>. The indicators must:</a:t>
            </a:r>
          </a:p>
          <a:p>
            <a:pPr marL="768984" marR="322580" indent="-285750">
              <a:spcBef>
                <a:spcPts val="615"/>
              </a:spcBef>
              <a:buFont typeface="Arial"/>
              <a:buChar char="•"/>
            </a:pPr>
            <a:r>
              <a:rPr lang="en-US" spc="-10" dirty="0" smtClean="0">
                <a:solidFill>
                  <a:srgbClr val="404040"/>
                </a:solidFill>
                <a:latin typeface="Tahoma"/>
                <a:cs typeface="Tahoma"/>
              </a:rPr>
              <a:t>be applicable to all students, </a:t>
            </a:r>
          </a:p>
          <a:p>
            <a:pPr marL="768984" marR="322580" indent="-285750">
              <a:spcBef>
                <a:spcPts val="615"/>
              </a:spcBef>
              <a:buFont typeface="Arial"/>
              <a:buChar char="•"/>
            </a:pPr>
            <a:r>
              <a:rPr lang="en-US" spc="-10" dirty="0" smtClean="0">
                <a:solidFill>
                  <a:srgbClr val="404040"/>
                </a:solidFill>
                <a:latin typeface="Tahoma"/>
                <a:cs typeface="Tahoma"/>
              </a:rPr>
              <a:t>allow for meaningful differentiation of schools, </a:t>
            </a:r>
          </a:p>
          <a:p>
            <a:pPr marL="768984" marR="322580" indent="-285750">
              <a:spcBef>
                <a:spcPts val="615"/>
              </a:spcBef>
              <a:buFont typeface="Arial"/>
              <a:buChar char="•"/>
            </a:pPr>
            <a:r>
              <a:rPr lang="en-US" spc="-10" dirty="0" smtClean="0">
                <a:solidFill>
                  <a:srgbClr val="404040"/>
                </a:solidFill>
                <a:latin typeface="Tahoma"/>
                <a:cs typeface="Tahoma"/>
              </a:rPr>
              <a:t>be disaggregated by student group (i.e. ethnicity, poverty, disability).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9600" y="381000"/>
            <a:ext cx="8077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sz="2800" b="1" dirty="0">
                <a:latin typeface="+mj-lt"/>
                <a:cs typeface="Gill Sans MT"/>
              </a:rPr>
              <a:t>ESSA School Accountability: Required Indicators</a:t>
            </a:r>
            <a:endParaRPr sz="2800" dirty="0">
              <a:latin typeface="+mj-lt"/>
              <a:cs typeface="Gill Sans MT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371600" y="3124200"/>
            <a:ext cx="6482861" cy="2926080"/>
            <a:chOff x="1524000" y="1905000"/>
            <a:chExt cx="6019800" cy="2743200"/>
          </a:xfrm>
        </p:grpSpPr>
        <p:sp>
          <p:nvSpPr>
            <p:cNvPr id="8" name="object 8"/>
            <p:cNvSpPr/>
            <p:nvPr/>
          </p:nvSpPr>
          <p:spPr>
            <a:xfrm>
              <a:off x="3505201" y="2590800"/>
              <a:ext cx="1839685" cy="2028825"/>
            </a:xfrm>
            <a:custGeom>
              <a:avLst/>
              <a:gdLst/>
              <a:ahLst/>
              <a:cxnLst/>
              <a:rect l="l" t="t" r="r" b="b"/>
              <a:pathLst>
                <a:path w="2475865" h="1841500">
                  <a:moveTo>
                    <a:pt x="2475738" y="1841246"/>
                  </a:moveTo>
                  <a:lnTo>
                    <a:pt x="0" y="1841246"/>
                  </a:lnTo>
                  <a:lnTo>
                    <a:pt x="0" y="0"/>
                  </a:lnTo>
                  <a:lnTo>
                    <a:pt x="2475738" y="0"/>
                  </a:lnTo>
                  <a:lnTo>
                    <a:pt x="2475738" y="1841246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5486400" y="2619375"/>
              <a:ext cx="2057400" cy="2028825"/>
            </a:xfrm>
            <a:custGeom>
              <a:avLst/>
              <a:gdLst/>
              <a:ahLst/>
              <a:cxnLst/>
              <a:rect l="l" t="t" r="r" b="b"/>
              <a:pathLst>
                <a:path w="2871470" h="2285365">
                  <a:moveTo>
                    <a:pt x="2870962" y="2285365"/>
                  </a:moveTo>
                  <a:lnTo>
                    <a:pt x="0" y="2285365"/>
                  </a:lnTo>
                  <a:lnTo>
                    <a:pt x="0" y="0"/>
                  </a:lnTo>
                  <a:lnTo>
                    <a:pt x="2870962" y="0"/>
                  </a:lnTo>
                  <a:lnTo>
                    <a:pt x="2870962" y="2285365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1524000" y="2590800"/>
              <a:ext cx="1839686" cy="2028825"/>
            </a:xfrm>
            <a:custGeom>
              <a:avLst/>
              <a:gdLst/>
              <a:ahLst/>
              <a:cxnLst/>
              <a:rect l="l" t="t" r="r" b="b"/>
              <a:pathLst>
                <a:path w="2475230" h="1757679">
                  <a:moveTo>
                    <a:pt x="2474976" y="1757426"/>
                  </a:moveTo>
                  <a:lnTo>
                    <a:pt x="0" y="1757426"/>
                  </a:lnTo>
                  <a:lnTo>
                    <a:pt x="0" y="0"/>
                  </a:lnTo>
                  <a:lnTo>
                    <a:pt x="2474976" y="0"/>
                  </a:lnTo>
                  <a:lnTo>
                    <a:pt x="2474976" y="1757426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1600200" y="2667000"/>
              <a:ext cx="1676400" cy="191458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84150" indent="-171450">
                <a:spcBef>
                  <a:spcPts val="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Academic Achievement</a:t>
              </a:r>
              <a:endParaRPr sz="1400" dirty="0">
                <a:latin typeface="Tahoma"/>
                <a:cs typeface="Tahoma"/>
              </a:endParaRPr>
            </a:p>
            <a:p>
              <a:pPr marL="184150" indent="-171450">
                <a:spcBef>
                  <a:spcPts val="7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Academic Progress</a:t>
              </a:r>
              <a:r>
                <a:rPr lang="en-US" sz="1400" dirty="0">
                  <a:solidFill>
                    <a:srgbClr val="404040"/>
                  </a:solidFill>
                  <a:latin typeface="Tahoma"/>
                  <a:cs typeface="Tahoma"/>
                </a:rPr>
                <a:t>*</a:t>
              </a:r>
              <a:endParaRPr sz="1400" dirty="0">
                <a:latin typeface="Tahoma"/>
                <a:cs typeface="Tahoma"/>
              </a:endParaRPr>
            </a:p>
            <a:p>
              <a:pPr marL="184150" indent="-171450">
                <a:spcBef>
                  <a:spcPts val="800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English Language Proficiency</a:t>
              </a:r>
              <a:endParaRPr sz="1400" dirty="0">
                <a:latin typeface="Tahoma"/>
                <a:cs typeface="Tahoma"/>
              </a:endParaRPr>
            </a:p>
            <a:p>
              <a:pPr marL="184150" marR="347980" indent="-171450">
                <a:spcBef>
                  <a:spcPts val="7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School Quality/Student  Success</a:t>
              </a:r>
              <a:endParaRPr sz="1400" dirty="0">
                <a:latin typeface="Tahoma"/>
                <a:cs typeface="Tahoma"/>
              </a:endParaRPr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3581400" y="2667000"/>
              <a:ext cx="1676400" cy="191458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84150" indent="-171450">
                <a:spcBef>
                  <a:spcPts val="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Academic Achievement</a:t>
              </a:r>
              <a:endParaRPr sz="1400" dirty="0">
                <a:latin typeface="Tahoma"/>
                <a:cs typeface="Tahoma"/>
              </a:endParaRPr>
            </a:p>
            <a:p>
              <a:pPr marL="184150" indent="-171450">
                <a:spcBef>
                  <a:spcPts val="7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Academic Progress</a:t>
              </a:r>
              <a:r>
                <a:rPr lang="en-US" sz="1400" dirty="0">
                  <a:solidFill>
                    <a:srgbClr val="404040"/>
                  </a:solidFill>
                  <a:latin typeface="Tahoma"/>
                  <a:cs typeface="Tahoma"/>
                </a:rPr>
                <a:t>*</a:t>
              </a:r>
              <a:endParaRPr sz="1400" dirty="0">
                <a:latin typeface="Tahoma"/>
                <a:cs typeface="Tahoma"/>
              </a:endParaRPr>
            </a:p>
            <a:p>
              <a:pPr marL="184150" indent="-171450">
                <a:spcBef>
                  <a:spcPts val="800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English Language Proficiency</a:t>
              </a:r>
              <a:endParaRPr sz="1400" dirty="0">
                <a:latin typeface="Tahoma"/>
                <a:cs typeface="Tahoma"/>
              </a:endParaRPr>
            </a:p>
            <a:p>
              <a:pPr marL="184150" marR="347980" indent="-171450">
                <a:spcBef>
                  <a:spcPts val="7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School Quality/Student  Success</a:t>
              </a:r>
              <a:endParaRPr sz="1400" dirty="0">
                <a:latin typeface="Tahoma"/>
                <a:cs typeface="Tahoma"/>
              </a:endParaRPr>
            </a:p>
          </p:txBody>
        </p:sp>
        <p:sp>
          <p:nvSpPr>
            <p:cNvPr id="24" name="object 24"/>
            <p:cNvSpPr txBox="1"/>
            <p:nvPr/>
          </p:nvSpPr>
          <p:spPr>
            <a:xfrm>
              <a:off x="5627915" y="2690813"/>
              <a:ext cx="1905000" cy="151063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84150" indent="-171450">
                <a:spcBef>
                  <a:spcPts val="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Academic Achievement</a:t>
              </a:r>
              <a:endParaRPr sz="1400" dirty="0">
                <a:latin typeface="Tahoma"/>
                <a:cs typeface="Tahoma"/>
              </a:endParaRPr>
            </a:p>
            <a:p>
              <a:pPr marL="184150" indent="-171450">
                <a:spcBef>
                  <a:spcPts val="7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Graduation Rate</a:t>
              </a:r>
              <a:endParaRPr sz="1400" dirty="0">
                <a:latin typeface="Tahoma"/>
                <a:cs typeface="Tahoma"/>
              </a:endParaRPr>
            </a:p>
            <a:p>
              <a:pPr marL="184150" indent="-171450">
                <a:spcBef>
                  <a:spcPts val="800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English Language Proficiency</a:t>
              </a:r>
              <a:endParaRPr sz="1400" dirty="0">
                <a:latin typeface="Tahoma"/>
                <a:cs typeface="Tahoma"/>
              </a:endParaRPr>
            </a:p>
            <a:p>
              <a:pPr marL="184150" marR="410845" indent="-171450">
                <a:spcBef>
                  <a:spcPts val="795"/>
                </a:spcBef>
                <a:buFont typeface="Arial"/>
                <a:buChar char="•"/>
                <a:tabLst>
                  <a:tab pos="184150" algn="l"/>
                </a:tabLst>
              </a:pPr>
              <a:r>
                <a:rPr sz="1400" dirty="0">
                  <a:solidFill>
                    <a:srgbClr val="404040"/>
                  </a:solidFill>
                  <a:latin typeface="Tahoma"/>
                  <a:cs typeface="Tahoma"/>
                </a:rPr>
                <a:t>School Quality/Student  Success</a:t>
              </a:r>
              <a:endParaRPr sz="1400" dirty="0">
                <a:latin typeface="Tahoma"/>
                <a:cs typeface="Tahoma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524000" y="1905000"/>
              <a:ext cx="1828800" cy="646331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Elementary Schools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05200" y="1905000"/>
              <a:ext cx="1828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Middle</a:t>
              </a:r>
            </a:p>
            <a:p>
              <a:pPr algn="ctr"/>
              <a:r>
                <a:rPr lang="en-US" dirty="0" smtClean="0"/>
                <a:t>Schools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415644" y="1905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High</a:t>
              </a:r>
            </a:p>
            <a:p>
              <a:pPr algn="ctr"/>
              <a:r>
                <a:rPr lang="en-US" dirty="0" smtClean="0"/>
                <a:t>Schools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4667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314450" y="6397752"/>
            <a:ext cx="6489383" cy="0"/>
          </a:xfrm>
          <a:custGeom>
            <a:avLst/>
            <a:gdLst/>
            <a:ahLst/>
            <a:cxnLst/>
            <a:rect l="l" t="t" r="r" b="b"/>
            <a:pathLst>
              <a:path w="8652510">
                <a:moveTo>
                  <a:pt x="0" y="0"/>
                </a:moveTo>
                <a:lnTo>
                  <a:pt x="8652383" y="0"/>
                </a:lnTo>
              </a:path>
            </a:pathLst>
          </a:custGeom>
          <a:ln w="6096">
            <a:solidFill>
              <a:srgbClr val="AEABAB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 txBox="1"/>
          <p:nvPr/>
        </p:nvSpPr>
        <p:spPr>
          <a:xfrm>
            <a:off x="6145531" y="2770379"/>
            <a:ext cx="687229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300" b="1" spc="-90" dirty="0">
                <a:solidFill>
                  <a:srgbClr val="FFFFFF"/>
                </a:solidFill>
                <a:latin typeface="Lucida Sans"/>
                <a:cs typeface="Lucida Sans"/>
              </a:rPr>
              <a:t>High</a:t>
            </a:r>
            <a:r>
              <a:rPr sz="1300" b="1" spc="-25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300" b="1" spc="-70" dirty="0">
                <a:solidFill>
                  <a:srgbClr val="FFFFFF"/>
                </a:solidFill>
                <a:latin typeface="Lucida Sans"/>
                <a:cs typeface="Lucida Sans"/>
              </a:rPr>
              <a:t>School</a:t>
            </a:r>
            <a:endParaRPr sz="1300" dirty="0">
              <a:latin typeface="Lucida Sans"/>
              <a:cs typeface="Lucida San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53554" y="172900"/>
            <a:ext cx="5859018" cy="1318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n-US" sz="2800" b="1" dirty="0">
                <a:solidFill>
                  <a:srgbClr val="252525"/>
                </a:solidFill>
                <a:latin typeface="+mj-lt"/>
                <a:cs typeface="Gill Sans MT"/>
              </a:rPr>
              <a:t>SC ESSA Plan </a:t>
            </a:r>
          </a:p>
          <a:p>
            <a:pPr marL="12700" algn="ctr">
              <a:spcBef>
                <a:spcPts val="100"/>
              </a:spcBef>
            </a:pPr>
            <a:r>
              <a:rPr lang="en-US" sz="2800" b="1" dirty="0">
                <a:solidFill>
                  <a:srgbClr val="252525"/>
                </a:solidFill>
                <a:latin typeface="+mj-lt"/>
                <a:cs typeface="Gill Sans MT"/>
              </a:rPr>
              <a:t>How Points are Allocated for School Indicator Ratings</a:t>
            </a:r>
            <a:endParaRPr sz="2800" b="1" dirty="0">
              <a:latin typeface="+mj-lt"/>
              <a:cs typeface="Gill Sans M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0D5A49B-6AA6-47B4-B251-4E8C12EB0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506580"/>
              </p:ext>
            </p:extLst>
          </p:nvPr>
        </p:nvGraphicFramePr>
        <p:xfrm>
          <a:off x="762000" y="1143000"/>
          <a:ext cx="7924801" cy="538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7089">
                  <a:extLst>
                    <a:ext uri="{9D8B030D-6E8A-4147-A177-3AD203B41FA5}">
                      <a16:colId xmlns:a16="http://schemas.microsoft.com/office/drawing/2014/main" val="615069261"/>
                    </a:ext>
                  </a:extLst>
                </a:gridCol>
                <a:gridCol w="1249428">
                  <a:extLst>
                    <a:ext uri="{9D8B030D-6E8A-4147-A177-3AD203B41FA5}">
                      <a16:colId xmlns:a16="http://schemas.microsoft.com/office/drawing/2014/main" val="3523995404"/>
                    </a:ext>
                  </a:extLst>
                </a:gridCol>
                <a:gridCol w="1249428">
                  <a:extLst>
                    <a:ext uri="{9D8B030D-6E8A-4147-A177-3AD203B41FA5}">
                      <a16:colId xmlns:a16="http://schemas.microsoft.com/office/drawing/2014/main" val="3271154273"/>
                    </a:ext>
                  </a:extLst>
                </a:gridCol>
                <a:gridCol w="1249428">
                  <a:extLst>
                    <a:ext uri="{9D8B030D-6E8A-4147-A177-3AD203B41FA5}">
                      <a16:colId xmlns:a16="http://schemas.microsoft.com/office/drawing/2014/main" val="3295313614"/>
                    </a:ext>
                  </a:extLst>
                </a:gridCol>
                <a:gridCol w="1249428">
                  <a:extLst>
                    <a:ext uri="{9D8B030D-6E8A-4147-A177-3AD203B41FA5}">
                      <a16:colId xmlns:a16="http://schemas.microsoft.com/office/drawing/2014/main" val="34069518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Indicator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Elementary / Middle Schools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High Schools 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821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Without ELL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With ELL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Without ELL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With ELL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875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Academic Achievement 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563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Preparing for Success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6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u="sng" dirty="0"/>
                        <a:t>Student Progress:</a:t>
                      </a:r>
                    </a:p>
                    <a:p>
                      <a:r>
                        <a:rPr lang="en-US" sz="1600" dirty="0"/>
                        <a:t>All Students</a:t>
                      </a:r>
                    </a:p>
                    <a:p>
                      <a:r>
                        <a:rPr lang="en-US" sz="1600" dirty="0"/>
                        <a:t>Lowest Performing 20% of Students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  <a:p>
                      <a:pPr algn="ctr"/>
                      <a:r>
                        <a:rPr lang="en-US" sz="1600" dirty="0"/>
                        <a:t>20</a:t>
                      </a:r>
                    </a:p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35</a:t>
                      </a:r>
                    </a:p>
                    <a:p>
                      <a:pPr algn="ctr"/>
                      <a:r>
                        <a:rPr lang="en-US" sz="1600" dirty="0"/>
                        <a:t>17.5</a:t>
                      </a:r>
                    </a:p>
                    <a:p>
                      <a:pPr algn="ctr"/>
                      <a:r>
                        <a:rPr lang="en-US" sz="1600" dirty="0"/>
                        <a:t>17.5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N/A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N/A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688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School Quality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2189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English Learners’ Progress Toward Proficiency 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511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Graduation Rate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N/A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N/A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495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College and Career Ready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N/A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N/A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060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0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17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2018 Ratings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638198E-7845-4843-8114-6B9DA8FD3E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209568"/>
              </p:ext>
            </p:extLst>
          </p:nvPr>
        </p:nvGraphicFramePr>
        <p:xfrm>
          <a:off x="685799" y="1600203"/>
          <a:ext cx="7696201" cy="3645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921">
                  <a:extLst>
                    <a:ext uri="{9D8B030D-6E8A-4147-A177-3AD203B41FA5}">
                      <a16:colId xmlns:a16="http://schemas.microsoft.com/office/drawing/2014/main" val="1988118893"/>
                    </a:ext>
                  </a:extLst>
                </a:gridCol>
                <a:gridCol w="1796760">
                  <a:extLst>
                    <a:ext uri="{9D8B030D-6E8A-4147-A177-3AD203B41FA5}">
                      <a16:colId xmlns:a16="http://schemas.microsoft.com/office/drawing/2014/main" val="3368586889"/>
                    </a:ext>
                  </a:extLst>
                </a:gridCol>
                <a:gridCol w="1796760">
                  <a:extLst>
                    <a:ext uri="{9D8B030D-6E8A-4147-A177-3AD203B41FA5}">
                      <a16:colId xmlns:a16="http://schemas.microsoft.com/office/drawing/2014/main" val="1590817699"/>
                    </a:ext>
                  </a:extLst>
                </a:gridCol>
                <a:gridCol w="1796760">
                  <a:extLst>
                    <a:ext uri="{9D8B030D-6E8A-4147-A177-3AD203B41FA5}">
                      <a16:colId xmlns:a16="http://schemas.microsoft.com/office/drawing/2014/main" val="2988047579"/>
                    </a:ext>
                  </a:extLst>
                </a:gridCol>
              </a:tblGrid>
              <a:tr h="9167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Rating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Elementary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Middle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High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518781"/>
                  </a:ext>
                </a:extLst>
              </a:tr>
              <a:tr h="5457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Excellent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36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93420"/>
                  </a:ext>
                </a:extLst>
              </a:tr>
              <a:tr h="5457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Good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53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33600"/>
                  </a:ext>
                </a:extLst>
              </a:tr>
              <a:tr h="5457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Average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74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006586"/>
                  </a:ext>
                </a:extLst>
              </a:tr>
              <a:tr h="5457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Below 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46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542756"/>
                  </a:ext>
                </a:extLst>
              </a:tr>
              <a:tr h="5457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Unsatisfactory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18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754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96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Arrow Connector 11"/>
          <p:cNvCxnSpPr/>
          <p:nvPr/>
        </p:nvCxnSpPr>
        <p:spPr>
          <a:xfrm>
            <a:off x="6515100" y="48161"/>
            <a:ext cx="0" cy="548640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400300" y="0"/>
            <a:ext cx="0" cy="548640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2638198E-7845-4843-8114-6B9DA8FD3EF6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51536" y="2724332"/>
            <a:ext cx="2268485" cy="221599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/>
              <a:t>CSI</a:t>
            </a:r>
          </a:p>
          <a:p>
            <a:pPr lvl="0" algn="ctr"/>
            <a:r>
              <a:rPr lang="en-US" sz="2400" b="1" dirty="0"/>
              <a:t>Comprehensive </a:t>
            </a:r>
          </a:p>
          <a:p>
            <a:pPr lvl="0" algn="ctr"/>
            <a:r>
              <a:rPr lang="en-US" sz="2400" b="1" dirty="0"/>
              <a:t>Support &amp;</a:t>
            </a:r>
          </a:p>
          <a:p>
            <a:pPr lvl="0" algn="ctr"/>
            <a:r>
              <a:rPr lang="en-US" sz="2400" b="1" dirty="0"/>
              <a:t> Improvement Schools</a:t>
            </a:r>
          </a:p>
          <a:p>
            <a:pPr lvl="0"/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480370" y="152402"/>
            <a:ext cx="2000250" cy="221599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 algn="ctr"/>
            <a:endParaRPr lang="en-US" sz="2400" b="1" dirty="0"/>
          </a:p>
          <a:p>
            <a:pPr lvl="0" algn="ctr"/>
            <a:endParaRPr lang="en-US" sz="2400" b="1" dirty="0"/>
          </a:p>
          <a:p>
            <a:pPr lvl="0" algn="ctr"/>
            <a:r>
              <a:rPr lang="en-US" sz="2400" b="1" dirty="0"/>
              <a:t>Priority</a:t>
            </a:r>
          </a:p>
          <a:p>
            <a:pPr lvl="0" algn="ctr"/>
            <a:r>
              <a:rPr lang="en-US" sz="2400" b="1" dirty="0"/>
              <a:t>Schools</a:t>
            </a:r>
          </a:p>
          <a:p>
            <a:pPr lvl="0" algn="ctr"/>
            <a:endParaRPr lang="en-US" sz="2400" b="1" dirty="0"/>
          </a:p>
          <a:p>
            <a:pPr lvl="0"/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394645" y="5684875"/>
            <a:ext cx="2171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Based on the performance of the entire school.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67043" y="2729551"/>
            <a:ext cx="2000558" cy="30469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/>
              <a:t>ATSI</a:t>
            </a:r>
          </a:p>
          <a:p>
            <a:pPr lvl="0" algn="ctr"/>
            <a:r>
              <a:rPr lang="en-US" sz="2400" b="1" dirty="0"/>
              <a:t>Additional </a:t>
            </a:r>
          </a:p>
          <a:p>
            <a:pPr lvl="0" algn="ctr"/>
            <a:r>
              <a:rPr lang="en-US" sz="2400" b="1" dirty="0" smtClean="0"/>
              <a:t>Additional Targeted </a:t>
            </a:r>
            <a:r>
              <a:rPr lang="en-US" sz="2400" b="1" dirty="0"/>
              <a:t>Support</a:t>
            </a:r>
          </a:p>
          <a:p>
            <a:pPr lvl="0" algn="ctr"/>
            <a:r>
              <a:rPr lang="en-US" sz="2400" b="1" dirty="0"/>
              <a:t>&amp; Improvement </a:t>
            </a:r>
            <a:r>
              <a:rPr lang="en-US" sz="2400" b="1" dirty="0" smtClean="0"/>
              <a:t>Schools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467043" y="152402"/>
            <a:ext cx="2000250" cy="32932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/>
              <a:t>TSI</a:t>
            </a:r>
          </a:p>
          <a:p>
            <a:pPr lvl="0" algn="ctr"/>
            <a:r>
              <a:rPr lang="en-US" sz="2400" b="1" dirty="0"/>
              <a:t>Targeted Support</a:t>
            </a:r>
          </a:p>
          <a:p>
            <a:pPr lvl="0" algn="ctr"/>
            <a:r>
              <a:rPr lang="en-US" sz="2400" b="1" dirty="0"/>
              <a:t>&amp; Improvement Schools</a:t>
            </a:r>
          </a:p>
          <a:p>
            <a:pPr lvl="0" algn="ctr"/>
            <a:r>
              <a:rPr lang="en-US" sz="2400" b="1" dirty="0"/>
              <a:t>(</a:t>
            </a:r>
            <a:r>
              <a:rPr lang="en-US" sz="2000" b="1" dirty="0"/>
              <a:t>official identification Nov. 2020)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00550" y="5684359"/>
            <a:ext cx="4514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Based on subgroup performance (some students) students w/ disabilities, of poverty, race/ethnicity, LEP.</a:t>
            </a:r>
          </a:p>
        </p:txBody>
      </p:sp>
    </p:spTree>
    <p:extLst>
      <p:ext uri="{BB962C8B-B14F-4D97-AF65-F5344CB8AC3E}">
        <p14:creationId xmlns:p14="http://schemas.microsoft.com/office/powerpoint/2010/main" val="14519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2638198E-7845-4843-8114-6B9DA8FD3EF6}" type="slidenum">
              <a:rPr lang="en-US" smtClean="0"/>
              <a:t>6</a:t>
            </a:fld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272709" y="295614"/>
            <a:ext cx="6815149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46%  (570)  of South Carolina’s 1,230 schools are identified for improvement.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905733132"/>
              </p:ext>
            </p:extLst>
          </p:nvPr>
        </p:nvGraphicFramePr>
        <p:xfrm>
          <a:off x="378066" y="1510921"/>
          <a:ext cx="4203685" cy="4454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709390111"/>
              </p:ext>
            </p:extLst>
          </p:nvPr>
        </p:nvGraphicFramePr>
        <p:xfrm>
          <a:off x="4651316" y="1596885"/>
          <a:ext cx="4203685" cy="4454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9656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Return on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341" y="4771324"/>
            <a:ext cx="8686800" cy="1747601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400" dirty="0" smtClean="0"/>
              <a:t>38 </a:t>
            </a:r>
            <a:r>
              <a:rPr lang="en-US" sz="2400" dirty="0"/>
              <a:t>low-performing schools </a:t>
            </a:r>
            <a:r>
              <a:rPr lang="en-US" sz="2400" dirty="0" smtClean="0"/>
              <a:t>served 2016-17 and 2017-18</a:t>
            </a:r>
          </a:p>
          <a:p>
            <a:pPr lvl="1"/>
            <a:r>
              <a:rPr lang="en-US" sz="2400" dirty="0" smtClean="0"/>
              <a:t>32 above the bottom 5%</a:t>
            </a:r>
          </a:p>
          <a:p>
            <a:pPr lvl="1"/>
            <a:r>
              <a:rPr lang="en-US" sz="2400" dirty="0" smtClean="0"/>
              <a:t>29 above the bottom 10%</a:t>
            </a:r>
          </a:p>
          <a:p>
            <a:pPr lvl="1"/>
            <a:r>
              <a:rPr lang="en-US" sz="2400" dirty="0" smtClean="0"/>
              <a:t>6 remain in the bottom 5%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638198E-7845-4843-8114-6B9DA8FD3EF6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40661587"/>
              </p:ext>
            </p:extLst>
          </p:nvPr>
        </p:nvGraphicFramePr>
        <p:xfrm>
          <a:off x="457200" y="1173376"/>
          <a:ext cx="8458200" cy="3597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655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South Carolina School Improvement Model focuses on six phases of action to support continuous improvement." title="The South Carolina Improvement Model"/>
          <p:cNvPicPr/>
          <p:nvPr/>
        </p:nvPicPr>
        <p:blipFill rotWithShape="1">
          <a:blip r:embed="rId3"/>
          <a:srcRect l="10588" t="16781" r="7059" b="14474"/>
          <a:stretch/>
        </p:blipFill>
        <p:spPr bwMode="auto">
          <a:xfrm>
            <a:off x="457200" y="1600200"/>
            <a:ext cx="3352800" cy="3581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3402" y="821154"/>
            <a:ext cx="474597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</a:rPr>
              <a:t>Goals</a:t>
            </a:r>
            <a:endParaRPr lang="en-US" sz="2000" b="1" dirty="0">
              <a:solidFill>
                <a:srgbClr val="000000"/>
              </a:solidFill>
              <a:latin typeface="Times New Roman"/>
            </a:endParaRP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Improve </a:t>
            </a:r>
            <a:r>
              <a:rPr lang="en-US" sz="2000" dirty="0">
                <a:solidFill>
                  <a:srgbClr val="000000"/>
                </a:solidFill>
                <a:latin typeface="Times New Roman"/>
              </a:rPr>
              <a:t>the instructional leadership capacity of principals;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/>
              </a:rPr>
              <a:t>Improve the pedagogical practices of teachers; and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/>
              </a:rPr>
              <a:t>Improve student outcomes.</a:t>
            </a:r>
          </a:p>
          <a:p>
            <a:pPr lvl="0">
              <a:spcBef>
                <a:spcPct val="20000"/>
              </a:spcBef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</a:rPr>
              <a:t>Methods</a:t>
            </a:r>
            <a:endParaRPr lang="en-US" sz="2000" b="1" dirty="0">
              <a:solidFill>
                <a:srgbClr val="000000"/>
              </a:solidFill>
              <a:latin typeface="Times New Roman"/>
            </a:endParaRP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Instructional leadership;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Standards </a:t>
            </a:r>
            <a:r>
              <a:rPr lang="en-US" sz="2000" dirty="0">
                <a:solidFill>
                  <a:srgbClr val="000000"/>
                </a:solidFill>
                <a:latin typeface="Times New Roman"/>
              </a:rPr>
              <a:t>based instruction;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/>
              </a:rPr>
              <a:t>High-yield learning strategies;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/>
              </a:rPr>
              <a:t>Aligned and rigorous assessments;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/>
              </a:rPr>
              <a:t>Evidence-based interventions, practices, and strategies;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/>
              </a:rPr>
              <a:t>Progress monitoring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; and</a:t>
            </a:r>
            <a:endParaRPr lang="en-US" sz="2000" dirty="0">
              <a:solidFill>
                <a:srgbClr val="000000"/>
              </a:solidFill>
              <a:latin typeface="Times New Roman"/>
            </a:endParaRP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/>
              </a:rPr>
              <a:t>Observation, coaching, and feedback.</a:t>
            </a:r>
          </a:p>
        </p:txBody>
      </p:sp>
    </p:spTree>
    <p:extLst>
      <p:ext uri="{BB962C8B-B14F-4D97-AF65-F5344CB8AC3E}">
        <p14:creationId xmlns:p14="http://schemas.microsoft.com/office/powerpoint/2010/main" val="4107348847"/>
      </p:ext>
    </p:extLst>
  </p:cSld>
  <p:clrMapOvr>
    <a:masterClrMapping/>
  </p:clrMapOvr>
</p:sld>
</file>

<file path=ppt/theme/theme1.xml><?xml version="1.0" encoding="utf-8"?>
<a:theme xmlns:a="http://schemas.openxmlformats.org/drawingml/2006/main" name="2017 SCDE_Presentation-Template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D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2202</TotalTime>
  <Words>598</Words>
  <Application>Microsoft Office PowerPoint</Application>
  <PresentationFormat>On-screen Show (4:3)</PresentationFormat>
  <Paragraphs>196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Gill Sans MT</vt:lpstr>
      <vt:lpstr>Lucida Sans</vt:lpstr>
      <vt:lpstr>Tahoma</vt:lpstr>
      <vt:lpstr>Times New Roman</vt:lpstr>
      <vt:lpstr>Wingdings</vt:lpstr>
      <vt:lpstr>2017 SCDE_Presentation-Template_light</vt:lpstr>
      <vt:lpstr>Accountability and Low-Performing Schools</vt:lpstr>
      <vt:lpstr>PowerPoint Presentation</vt:lpstr>
      <vt:lpstr>PowerPoint Presentation</vt:lpstr>
      <vt:lpstr>2018 Ratings</vt:lpstr>
      <vt:lpstr>PowerPoint Presentation</vt:lpstr>
      <vt:lpstr>PowerPoint Presentation</vt:lpstr>
      <vt:lpstr>Return on Investment</vt:lpstr>
      <vt:lpstr>PowerPoint Presentation</vt:lpstr>
    </vt:vector>
  </TitlesOfParts>
  <Company>SCDE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and Focus Schools  Under ESSA</dc:title>
  <dc:creator>Dixon, Latoya</dc:creator>
  <cp:lastModifiedBy>Sally Cauthen</cp:lastModifiedBy>
  <cp:revision>192</cp:revision>
  <cp:lastPrinted>2019-07-07T21:10:58Z</cp:lastPrinted>
  <dcterms:created xsi:type="dcterms:W3CDTF">2018-06-06T15:53:20Z</dcterms:created>
  <dcterms:modified xsi:type="dcterms:W3CDTF">2019-07-08T19:52:08Z</dcterms:modified>
</cp:coreProperties>
</file>